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24" r:id="rId5"/>
    <p:sldId id="945" r:id="rId6"/>
    <p:sldId id="943" r:id="rId7"/>
    <p:sldId id="944" r:id="rId8"/>
    <p:sldId id="947" r:id="rId9"/>
    <p:sldId id="948" r:id="rId10"/>
    <p:sldId id="949" r:id="rId11"/>
    <p:sldId id="942" r:id="rId12"/>
    <p:sldId id="946" r:id="rId13"/>
    <p:sldId id="937" r:id="rId14"/>
    <p:sldId id="938" r:id="rId15"/>
    <p:sldId id="939" r:id="rId16"/>
    <p:sldId id="940" r:id="rId17"/>
    <p:sldId id="941" r:id="rId18"/>
    <p:sldId id="950" r:id="rId19"/>
    <p:sldId id="951" r:id="rId20"/>
    <p:sldId id="952" r:id="rId21"/>
    <p:sldId id="93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EB2"/>
    <a:srgbClr val="007BA2"/>
    <a:srgbClr val="004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AA9FE-03BE-47A3-91C9-F609C9D9F530}" v="39" dt="2020-11-12T04:13:21.553"/>
    <p1510:client id="{CCC3E5AC-8D29-44CF-8DCA-3DB56996DF18}" v="1" dt="2021-03-04T10:26:56.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EB59F-B65F-470E-990C-4C18A6078D92}" type="datetimeFigureOut">
              <a:rPr lang="en-IN" smtClean="0"/>
              <a:t>04-03-2021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FA2EB-511D-4E24-BCA8-5A711BBA8DDF}" type="slidenum">
              <a:rPr lang="en-IN" smtClean="0"/>
              <a:t>‹#›</a:t>
            </a:fld>
            <a:endParaRPr lang="en-IN"/>
          </a:p>
        </p:txBody>
      </p:sp>
    </p:spTree>
    <p:extLst>
      <p:ext uri="{BB962C8B-B14F-4D97-AF65-F5344CB8AC3E}">
        <p14:creationId xmlns:p14="http://schemas.microsoft.com/office/powerpoint/2010/main" val="36780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1217-C481-491E-A9A4-C12D4AFC03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D5D6A1F-F805-4EC0-A450-D47D4FAD9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087F281-F2B9-4CC1-B7BF-FC42A4ED3F1F}"/>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5" name="Footer Placeholder 4">
            <a:extLst>
              <a:ext uri="{FF2B5EF4-FFF2-40B4-BE49-F238E27FC236}">
                <a16:creationId xmlns:a16="http://schemas.microsoft.com/office/drawing/2014/main" id="{F312CE5D-2129-448A-B035-F6644264D2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81EC2DA-E7E0-465A-B27D-F4929706F987}"/>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140345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F303-A42E-4ED6-975E-B497FB7B40C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48F31D7-9417-437F-B445-A5EC4541E8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F510BC-3D6E-4435-BB04-9940116A6CD0}"/>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5" name="Footer Placeholder 4">
            <a:extLst>
              <a:ext uri="{FF2B5EF4-FFF2-40B4-BE49-F238E27FC236}">
                <a16:creationId xmlns:a16="http://schemas.microsoft.com/office/drawing/2014/main" id="{6411DA8A-C9CA-4BBE-BF53-FDDCD426035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7BB8E9F-D609-432C-BD9B-0EE30B6C2CA9}"/>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119623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A5861-CAFA-4040-B319-71A1291D99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39C9359-1FFA-4087-9B53-6BC269D651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799B31-E487-4EFF-9FE3-6E4256C0B18D}"/>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5" name="Footer Placeholder 4">
            <a:extLst>
              <a:ext uri="{FF2B5EF4-FFF2-40B4-BE49-F238E27FC236}">
                <a16:creationId xmlns:a16="http://schemas.microsoft.com/office/drawing/2014/main" id="{730775C7-DDF7-4379-AA65-56D0562974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7B5EDF0-1A60-471F-A526-C169D053EAF2}"/>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43021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C15D-8C19-47B6-AA87-C6A9E41E1DF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F5DDB3B-EB44-4990-B4C0-41BB2FC53E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E334A23-F95A-4DFD-8A0C-F3CEA98E32FD}"/>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5" name="Footer Placeholder 4">
            <a:extLst>
              <a:ext uri="{FF2B5EF4-FFF2-40B4-BE49-F238E27FC236}">
                <a16:creationId xmlns:a16="http://schemas.microsoft.com/office/drawing/2014/main" id="{3526DE32-00F4-4775-B6AB-00FA148C80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A727AF-3A67-41D2-8CC1-C7BAE7F14F1C}"/>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429333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C1C-3BB3-40C1-A122-4EF8BE112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4D96D89-0C95-491C-9F8A-B6FB08230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9F938-24A4-45C0-83BF-884ACD739F01}"/>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5" name="Footer Placeholder 4">
            <a:extLst>
              <a:ext uri="{FF2B5EF4-FFF2-40B4-BE49-F238E27FC236}">
                <a16:creationId xmlns:a16="http://schemas.microsoft.com/office/drawing/2014/main" id="{8C2E8F7E-4812-4C7D-8B71-25C3AC139C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EDFA8D-88E0-4736-92B2-CB39E788C209}"/>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398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C9AD-7200-40B0-B0A4-4B48C3D8D6C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F998B86-E777-4B5B-AB1F-1B818A9698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08FDBD5-3810-4196-8C78-D70133EF06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454DEA3-E282-4A19-A225-9515A17FE0AB}"/>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6" name="Footer Placeholder 5">
            <a:extLst>
              <a:ext uri="{FF2B5EF4-FFF2-40B4-BE49-F238E27FC236}">
                <a16:creationId xmlns:a16="http://schemas.microsoft.com/office/drawing/2014/main" id="{1FDC8EE1-5C7C-4B0C-9E6E-BCA616BDB61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FE8B3CE-473F-4FB2-84AC-5E91E7ECE4FC}"/>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156371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03FC-2963-4EEE-8500-847FF299A0A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5B16D26-4906-4476-8F13-B0F22A123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0DEBC-0155-44DC-B6C9-7CDC360EE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5678659-5B78-4B81-AA3F-C050C1B4E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B080EF-14A9-4A9E-AAD9-58A4803F6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C37118E-9B1B-41CA-9EAA-3BA50DF383EE}"/>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8" name="Footer Placeholder 7">
            <a:extLst>
              <a:ext uri="{FF2B5EF4-FFF2-40B4-BE49-F238E27FC236}">
                <a16:creationId xmlns:a16="http://schemas.microsoft.com/office/drawing/2014/main" id="{6349DC96-4C87-446A-AEB0-B3CCE0CB51A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80C241B-A3C3-46A7-A021-BBF06060B34B}"/>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154868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9BFA-CA1B-483B-A8DF-EFC5AF8683C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0454775-9CA9-4A0A-A0FD-A95409B8C108}"/>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4" name="Footer Placeholder 3">
            <a:extLst>
              <a:ext uri="{FF2B5EF4-FFF2-40B4-BE49-F238E27FC236}">
                <a16:creationId xmlns:a16="http://schemas.microsoft.com/office/drawing/2014/main" id="{C0355A22-0C86-4DBD-A57C-1D7326A11E4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BE0A2DF-048B-4789-9671-7ACD8568AFDD}"/>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100488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3F510-F0C1-4EA4-AC16-C71E0D09DAA8}"/>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3" name="Footer Placeholder 2">
            <a:extLst>
              <a:ext uri="{FF2B5EF4-FFF2-40B4-BE49-F238E27FC236}">
                <a16:creationId xmlns:a16="http://schemas.microsoft.com/office/drawing/2014/main" id="{DE402639-9ED6-478D-88D2-D8B8079F26A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E8B5A41-705B-4B9C-A057-E9932CBF2A3A}"/>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270622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1D3E-D4E3-4E8A-ACA9-B0063C7E0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29D306E-074E-4B0A-B6B4-7DFBE2CB8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D87FE60-B43C-418E-9708-45D56BFEF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2EECA2-A31B-4AD1-A242-56961F205F6C}"/>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6" name="Footer Placeholder 5">
            <a:extLst>
              <a:ext uri="{FF2B5EF4-FFF2-40B4-BE49-F238E27FC236}">
                <a16:creationId xmlns:a16="http://schemas.microsoft.com/office/drawing/2014/main" id="{8CF9D9B3-207F-404C-AE75-344B9D93C9C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07D0933-C507-4402-882D-7238E1C5911B}"/>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225871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57CC-6EE4-435B-9583-1A3ACD6D4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55BC73D-45AA-42AE-AA65-32AD1D918F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445C05D-0ACB-4BA5-92C2-2802DC0A2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F9881-F448-4932-822D-296330949DD4}"/>
              </a:ext>
            </a:extLst>
          </p:cNvPr>
          <p:cNvSpPr>
            <a:spLocks noGrp="1"/>
          </p:cNvSpPr>
          <p:nvPr>
            <p:ph type="dt" sz="half" idx="10"/>
          </p:nvPr>
        </p:nvSpPr>
        <p:spPr/>
        <p:txBody>
          <a:bodyPr/>
          <a:lstStyle/>
          <a:p>
            <a:fld id="{A1801CBF-9617-4CEA-8CD8-3F2B413E58B6}" type="datetimeFigureOut">
              <a:rPr lang="en-IN" smtClean="0"/>
              <a:t>04-03-2021</a:t>
            </a:fld>
            <a:endParaRPr lang="en-IN"/>
          </a:p>
        </p:txBody>
      </p:sp>
      <p:sp>
        <p:nvSpPr>
          <p:cNvPr id="6" name="Footer Placeholder 5">
            <a:extLst>
              <a:ext uri="{FF2B5EF4-FFF2-40B4-BE49-F238E27FC236}">
                <a16:creationId xmlns:a16="http://schemas.microsoft.com/office/drawing/2014/main" id="{8B768AF4-1A65-4129-9EBC-B3277AC260E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8E5330-C6A5-4EBF-BF4C-78C74A4E047A}"/>
              </a:ext>
            </a:extLst>
          </p:cNvPr>
          <p:cNvSpPr>
            <a:spLocks noGrp="1"/>
          </p:cNvSpPr>
          <p:nvPr>
            <p:ph type="sldNum" sz="quarter" idx="12"/>
          </p:nvPr>
        </p:nvSpPr>
        <p:spPr/>
        <p:txBody>
          <a:bodyPr/>
          <a:lstStyle/>
          <a:p>
            <a:fld id="{5F39FAD0-8430-4B5F-BB96-0B53060B960A}" type="slidenum">
              <a:rPr lang="en-IN" smtClean="0"/>
              <a:t>‹#›</a:t>
            </a:fld>
            <a:endParaRPr lang="en-IN"/>
          </a:p>
        </p:txBody>
      </p:sp>
    </p:spTree>
    <p:extLst>
      <p:ext uri="{BB962C8B-B14F-4D97-AF65-F5344CB8AC3E}">
        <p14:creationId xmlns:p14="http://schemas.microsoft.com/office/powerpoint/2010/main" val="626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670017-94CB-47F4-A975-8FB0550B3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2517EBA-BDB4-4207-B7BD-5E138BAC3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7BE7611-3BDC-4216-AF9F-F6FFDB9FB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01CBF-9617-4CEA-8CD8-3F2B413E58B6}" type="datetimeFigureOut">
              <a:rPr lang="en-IN" smtClean="0"/>
              <a:t>04-03-2021</a:t>
            </a:fld>
            <a:endParaRPr lang="en-IN"/>
          </a:p>
        </p:txBody>
      </p:sp>
      <p:sp>
        <p:nvSpPr>
          <p:cNvPr id="5" name="Footer Placeholder 4">
            <a:extLst>
              <a:ext uri="{FF2B5EF4-FFF2-40B4-BE49-F238E27FC236}">
                <a16:creationId xmlns:a16="http://schemas.microsoft.com/office/drawing/2014/main" id="{A0F3839A-3234-4433-B30C-FC286897C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6814BC9-004B-46E5-9793-F34502DED2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9FAD0-8430-4B5F-BB96-0B53060B960A}" type="slidenum">
              <a:rPr lang="en-IN" smtClean="0"/>
              <a:t>‹#›</a:t>
            </a:fld>
            <a:endParaRPr lang="en-IN"/>
          </a:p>
        </p:txBody>
      </p:sp>
    </p:spTree>
    <p:extLst>
      <p:ext uri="{BB962C8B-B14F-4D97-AF65-F5344CB8AC3E}">
        <p14:creationId xmlns:p14="http://schemas.microsoft.com/office/powerpoint/2010/main" val="3056259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488772"/>
            <a:ext cx="10927976" cy="5039199"/>
          </a:xfrm>
          <a:custGeom>
            <a:avLst/>
            <a:gdLst/>
            <a:ahLst/>
            <a:cxnLst/>
            <a:rect l="l" t="t" r="r" b="b"/>
            <a:pathLst>
              <a:path w="8608060" h="4234180">
                <a:moveTo>
                  <a:pt x="8607907" y="4233976"/>
                </a:moveTo>
                <a:lnTo>
                  <a:pt x="0" y="4233976"/>
                </a:lnTo>
                <a:lnTo>
                  <a:pt x="0" y="0"/>
                </a:lnTo>
                <a:lnTo>
                  <a:pt x="8607907" y="0"/>
                </a:lnTo>
                <a:lnTo>
                  <a:pt x="8607907" y="4233976"/>
                </a:lnTo>
                <a:close/>
              </a:path>
            </a:pathLst>
          </a:custGeom>
          <a:solidFill>
            <a:srgbClr val="113B63"/>
          </a:solidFill>
        </p:spPr>
        <p:txBody>
          <a:bodyPr wrap="square" lIns="0" tIns="0" rIns="0" bIns="0" rtlCol="0" anchor="ctr"/>
          <a:lstStyle/>
          <a:p>
            <a:pPr algn="ctr"/>
            <a:r>
              <a:rPr lang="en-GB" dirty="0">
                <a:solidFill>
                  <a:schemeClr val="bg1"/>
                </a:solidFill>
              </a:rPr>
              <a:t> </a:t>
            </a:r>
            <a:r>
              <a:rPr lang="en-IN" sz="4800" dirty="0">
                <a:solidFill>
                  <a:schemeClr val="bg1"/>
                </a:solidFill>
              </a:rPr>
              <a:t>Annual Report Guide</a:t>
            </a:r>
            <a:endParaRPr lang="en-GB" sz="3200" dirty="0">
              <a:solidFill>
                <a:schemeClr val="bg1"/>
              </a:solidFill>
            </a:endParaRPr>
          </a:p>
        </p:txBody>
      </p:sp>
      <p:sp>
        <p:nvSpPr>
          <p:cNvPr id="3" name="object 3"/>
          <p:cNvSpPr txBox="1"/>
          <p:nvPr/>
        </p:nvSpPr>
        <p:spPr>
          <a:xfrm>
            <a:off x="8283537" y="5668950"/>
            <a:ext cx="3581400" cy="585417"/>
          </a:xfrm>
          <a:prstGeom prst="rect">
            <a:avLst/>
          </a:prstGeom>
        </p:spPr>
        <p:txBody>
          <a:bodyPr vert="horz" wrap="square" lIns="0" tIns="15875" rIns="0" bIns="0" rtlCol="0">
            <a:spAutoFit/>
          </a:bodyPr>
          <a:lstStyle/>
          <a:p>
            <a:pPr marL="12700">
              <a:spcBef>
                <a:spcPts val="125"/>
              </a:spcBef>
            </a:pPr>
            <a:r>
              <a:rPr sz="3700" u="sng" spc="-45" dirty="0">
                <a:solidFill>
                  <a:srgbClr val="113B63"/>
                </a:solidFill>
                <a:uFill>
                  <a:solidFill>
                    <a:srgbClr val="113B63"/>
                  </a:solidFill>
                </a:uFill>
                <a:latin typeface="Baskerville" charset="0"/>
                <a:cs typeface="Baskerville" charset="0"/>
              </a:rPr>
              <a:t>A</a:t>
            </a:r>
            <a:r>
              <a:rPr sz="2600" u="sng" spc="-45" dirty="0">
                <a:solidFill>
                  <a:srgbClr val="113B63"/>
                </a:solidFill>
                <a:uFill>
                  <a:solidFill>
                    <a:srgbClr val="113B63"/>
                  </a:solidFill>
                </a:uFill>
                <a:latin typeface="Baskerville" charset="0"/>
                <a:cs typeface="Baskerville" charset="0"/>
              </a:rPr>
              <a:t>NKLESARIA</a:t>
            </a:r>
            <a:r>
              <a:rPr sz="3825" spc="-22" baseline="-22875" dirty="0">
                <a:solidFill>
                  <a:srgbClr val="676A6B"/>
                </a:solidFill>
                <a:latin typeface="Baskerville" charset="0"/>
                <a:cs typeface="Baskerville" charset="0"/>
              </a:rPr>
              <a:t>GROUP</a:t>
            </a:r>
            <a:endParaRPr sz="3825" baseline="-22875" dirty="0">
              <a:latin typeface="Baskerville" charset="0"/>
              <a:cs typeface="Baskerville" charset="0"/>
            </a:endParaRPr>
          </a:p>
        </p:txBody>
      </p:sp>
      <p:sp>
        <p:nvSpPr>
          <p:cNvPr id="4" name="object 4"/>
          <p:cNvSpPr txBox="1"/>
          <p:nvPr/>
        </p:nvSpPr>
        <p:spPr>
          <a:xfrm>
            <a:off x="8873453" y="6179901"/>
            <a:ext cx="1848485" cy="215444"/>
          </a:xfrm>
          <a:prstGeom prst="rect">
            <a:avLst/>
          </a:prstGeom>
        </p:spPr>
        <p:txBody>
          <a:bodyPr vert="horz" wrap="square" lIns="0" tIns="15240" rIns="0" bIns="0" rtlCol="0">
            <a:spAutoFit/>
          </a:bodyPr>
          <a:lstStyle/>
          <a:p>
            <a:pPr marL="12700">
              <a:spcBef>
                <a:spcPts val="120"/>
              </a:spcBef>
            </a:pPr>
            <a:r>
              <a:rPr lang="en-US" sz="1300" spc="10" dirty="0">
                <a:solidFill>
                  <a:srgbClr val="676A6B"/>
                </a:solidFill>
                <a:latin typeface="Baskerville" charset="0"/>
                <a:cs typeface="Baskerville" charset="0"/>
              </a:rPr>
              <a:t>30</a:t>
            </a:r>
            <a:r>
              <a:rPr sz="1300" spc="10" dirty="0">
                <a:solidFill>
                  <a:srgbClr val="676A6B"/>
                </a:solidFill>
                <a:latin typeface="Baskerville" charset="0"/>
                <a:cs typeface="Baskerville" charset="0"/>
              </a:rPr>
              <a:t> </a:t>
            </a:r>
            <a:r>
              <a:rPr sz="1300" spc="-45" dirty="0">
                <a:solidFill>
                  <a:srgbClr val="676A6B"/>
                </a:solidFill>
                <a:latin typeface="Baskerville" charset="0"/>
                <a:cs typeface="Baskerville" charset="0"/>
              </a:rPr>
              <a:t>Years </a:t>
            </a:r>
            <a:r>
              <a:rPr sz="1300" spc="40" dirty="0">
                <a:solidFill>
                  <a:srgbClr val="676A6B"/>
                </a:solidFill>
                <a:latin typeface="Baskerville" charset="0"/>
                <a:cs typeface="Baskerville" charset="0"/>
              </a:rPr>
              <a:t>Of</a:t>
            </a:r>
            <a:r>
              <a:rPr sz="1300" spc="235" dirty="0">
                <a:solidFill>
                  <a:srgbClr val="676A6B"/>
                </a:solidFill>
                <a:latin typeface="Baskerville" charset="0"/>
                <a:cs typeface="Baskerville" charset="0"/>
              </a:rPr>
              <a:t> </a:t>
            </a:r>
            <a:r>
              <a:rPr sz="1300" spc="-15" dirty="0">
                <a:solidFill>
                  <a:srgbClr val="676A6B"/>
                </a:solidFill>
                <a:latin typeface="Baskerville" charset="0"/>
                <a:cs typeface="Baskerville" charset="0"/>
              </a:rPr>
              <a:t>Excellence</a:t>
            </a:r>
            <a:endParaRPr sz="1300" dirty="0">
              <a:latin typeface="Baskerville" charset="0"/>
              <a:cs typeface="Baskerville" charset="0"/>
            </a:endParaRPr>
          </a:p>
        </p:txBody>
      </p:sp>
      <p:sp>
        <p:nvSpPr>
          <p:cNvPr id="7" name="object 7"/>
          <p:cNvSpPr/>
          <p:nvPr/>
        </p:nvSpPr>
        <p:spPr>
          <a:xfrm>
            <a:off x="7813538" y="6534392"/>
            <a:ext cx="3675324" cy="64528"/>
          </a:xfrm>
          <a:custGeom>
            <a:avLst/>
            <a:gdLst/>
            <a:ahLst/>
            <a:cxnLst/>
            <a:rect l="l" t="t" r="r" b="b"/>
            <a:pathLst>
              <a:path w="2776854" h="76200">
                <a:moveTo>
                  <a:pt x="2776537" y="0"/>
                </a:moveTo>
                <a:lnTo>
                  <a:pt x="0" y="0"/>
                </a:lnTo>
                <a:lnTo>
                  <a:pt x="53403" y="76200"/>
                </a:lnTo>
                <a:lnTo>
                  <a:pt x="2776537" y="76200"/>
                </a:lnTo>
                <a:lnTo>
                  <a:pt x="2776537" y="0"/>
                </a:lnTo>
                <a:close/>
              </a:path>
            </a:pathLst>
          </a:custGeom>
          <a:solidFill>
            <a:srgbClr val="98D5C9">
              <a:alpha val="59999"/>
            </a:srgbClr>
          </a:solidFill>
        </p:spPr>
        <p:txBody>
          <a:bodyPr wrap="square" lIns="0" tIns="0" rIns="0" bIns="0" rtlCol="0"/>
          <a:lstStyle/>
          <a:p>
            <a:endParaRPr/>
          </a:p>
        </p:txBody>
      </p:sp>
      <p:sp>
        <p:nvSpPr>
          <p:cNvPr id="6" name="object 6"/>
          <p:cNvSpPr/>
          <p:nvPr/>
        </p:nvSpPr>
        <p:spPr>
          <a:xfrm>
            <a:off x="609599" y="6563060"/>
            <a:ext cx="7297271" cy="181033"/>
          </a:xfrm>
          <a:custGeom>
            <a:avLst/>
            <a:gdLst/>
            <a:ahLst/>
            <a:cxnLst/>
            <a:rect l="l" t="t" r="r" b="b"/>
            <a:pathLst>
              <a:path w="8623300">
                <a:moveTo>
                  <a:pt x="0" y="0"/>
                </a:moveTo>
                <a:lnTo>
                  <a:pt x="8623300" y="0"/>
                </a:lnTo>
              </a:path>
            </a:pathLst>
          </a:custGeom>
          <a:ln w="50800">
            <a:solidFill>
              <a:srgbClr val="00507C"/>
            </a:solidFill>
          </a:ln>
        </p:spPr>
        <p:txBody>
          <a:bodyPr wrap="square" lIns="0" tIns="0" rIns="0" bIns="0" rtlCol="0"/>
          <a:lstStyle/>
          <a:p>
            <a:endParaRPr/>
          </a:p>
        </p:txBody>
      </p:sp>
    </p:spTree>
    <p:extLst>
      <p:ext uri="{BB962C8B-B14F-4D97-AF65-F5344CB8AC3E}">
        <p14:creationId xmlns:p14="http://schemas.microsoft.com/office/powerpoint/2010/main" val="169244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8EA7B4-FD45-4FBF-B85B-C12D18A48972}"/>
              </a:ext>
            </a:extLst>
          </p:cNvPr>
          <p:cNvPicPr>
            <a:picLocks noChangeAspect="1"/>
          </p:cNvPicPr>
          <p:nvPr/>
        </p:nvPicPr>
        <p:blipFill>
          <a:blip r:embed="rId2"/>
          <a:stretch>
            <a:fillRect/>
          </a:stretch>
        </p:blipFill>
        <p:spPr>
          <a:xfrm>
            <a:off x="4488631" y="1228299"/>
            <a:ext cx="4580590" cy="5158796"/>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676133" y="93311"/>
            <a:ext cx="10749427"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Step 2: Search for and extract data required to conduct a financial health analysis</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dirty="0">
                <a:solidFill>
                  <a:schemeClr val="bg1"/>
                </a:solidFill>
              </a:rPr>
              <a:t>Navigate to the selected financial statements section with the help of the page number mentioned in the table of contents</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Look for ‘Consolidated Statement of Income’, ‘Consolidated Statement of Cash Flow’ and ‘Consolidated Balance Sheet’</a:t>
            </a:r>
          </a:p>
        </p:txBody>
      </p:sp>
      <p:sp>
        <p:nvSpPr>
          <p:cNvPr id="7" name="Rounded Rectangle 9">
            <a:extLst>
              <a:ext uri="{FF2B5EF4-FFF2-40B4-BE49-F238E27FC236}">
                <a16:creationId xmlns:a16="http://schemas.microsoft.com/office/drawing/2014/main" id="{1E5E12C4-D75F-451D-9FA6-3710CAEFD088}"/>
              </a:ext>
            </a:extLst>
          </p:cNvPr>
          <p:cNvSpPr/>
          <p:nvPr/>
        </p:nvSpPr>
        <p:spPr>
          <a:xfrm>
            <a:off x="7395099" y="4789081"/>
            <a:ext cx="1278384" cy="840619"/>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8" name="Rounded Rectangle 9">
            <a:extLst>
              <a:ext uri="{FF2B5EF4-FFF2-40B4-BE49-F238E27FC236}">
                <a16:creationId xmlns:a16="http://schemas.microsoft.com/office/drawing/2014/main" id="{04570F4A-FB38-43AD-B57A-FA96C54A3B2F}"/>
              </a:ext>
            </a:extLst>
          </p:cNvPr>
          <p:cNvSpPr/>
          <p:nvPr/>
        </p:nvSpPr>
        <p:spPr>
          <a:xfrm>
            <a:off x="4598808" y="2493998"/>
            <a:ext cx="1497191" cy="613185"/>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1" name="Connector: Elbow 20">
            <a:extLst>
              <a:ext uri="{FF2B5EF4-FFF2-40B4-BE49-F238E27FC236}">
                <a16:creationId xmlns:a16="http://schemas.microsoft.com/office/drawing/2014/main" id="{FFD59F5D-2A95-4178-AF41-2A932898D9D8}"/>
              </a:ext>
            </a:extLst>
          </p:cNvPr>
          <p:cNvCxnSpPr>
            <a:cxnSpLocks/>
          </p:cNvCxnSpPr>
          <p:nvPr/>
        </p:nvCxnSpPr>
        <p:spPr>
          <a:xfrm flipV="1">
            <a:off x="1580225" y="2800590"/>
            <a:ext cx="3018583" cy="306593"/>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8AEBB24-2B3A-4908-817C-B7BC39C89B24}"/>
              </a:ext>
            </a:extLst>
          </p:cNvPr>
          <p:cNvCxnSpPr>
            <a:cxnSpLocks/>
          </p:cNvCxnSpPr>
          <p:nvPr/>
        </p:nvCxnSpPr>
        <p:spPr>
          <a:xfrm>
            <a:off x="1361342" y="5027675"/>
            <a:ext cx="6033757" cy="181715"/>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6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E9F3BA-CFF1-49F9-B80B-73DE7981DA81}"/>
              </a:ext>
            </a:extLst>
          </p:cNvPr>
          <p:cNvPicPr>
            <a:picLocks noChangeAspect="1"/>
          </p:cNvPicPr>
          <p:nvPr/>
        </p:nvPicPr>
        <p:blipFill>
          <a:blip r:embed="rId2"/>
          <a:stretch>
            <a:fillRect/>
          </a:stretch>
        </p:blipFill>
        <p:spPr>
          <a:xfrm>
            <a:off x="3970317" y="1195759"/>
            <a:ext cx="5765996" cy="5568930"/>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676133" y="93311"/>
            <a:ext cx="10749427"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Step 2: Search for and extract data required to conduct a financial health analysis</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dirty="0">
                <a:solidFill>
                  <a:schemeClr val="bg1"/>
                </a:solidFill>
              </a:rPr>
              <a:t>Under ‘Consolidated Statement of Income’ note down the following values</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1) Revenue/Sales</a:t>
            </a:r>
          </a:p>
          <a:p>
            <a:pPr marL="342900" lvl="1" indent="-342900">
              <a:buClr>
                <a:srgbClr val="94B6D2">
                  <a:lumMod val="50000"/>
                </a:srgbClr>
              </a:buClr>
              <a:buAutoNum type="arabicParenR"/>
            </a:pPr>
            <a:endParaRPr lang="en-IN" dirty="0">
              <a:solidFill>
                <a:schemeClr val="bg1"/>
              </a:solidFill>
            </a:endParaRPr>
          </a:p>
          <a:p>
            <a:pPr marL="0" lvl="1">
              <a:buClr>
                <a:srgbClr val="94B6D2">
                  <a:lumMod val="50000"/>
                </a:srgbClr>
              </a:buClr>
            </a:pPr>
            <a:r>
              <a:rPr lang="en-IN" dirty="0">
                <a:solidFill>
                  <a:schemeClr val="bg1"/>
                </a:solidFill>
              </a:rPr>
              <a:t>2) Cost of Sales</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3) Operating Income</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4) Net Interest Expense</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5) Net Profit after Taxes</a:t>
            </a: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p:txBody>
      </p:sp>
      <p:sp>
        <p:nvSpPr>
          <p:cNvPr id="7" name="Rounded Rectangle 9">
            <a:extLst>
              <a:ext uri="{FF2B5EF4-FFF2-40B4-BE49-F238E27FC236}">
                <a16:creationId xmlns:a16="http://schemas.microsoft.com/office/drawing/2014/main" id="{1E5E12C4-D75F-451D-9FA6-3710CAEFD088}"/>
              </a:ext>
            </a:extLst>
          </p:cNvPr>
          <p:cNvSpPr/>
          <p:nvPr/>
        </p:nvSpPr>
        <p:spPr>
          <a:xfrm>
            <a:off x="4224581" y="2748411"/>
            <a:ext cx="5379866" cy="126810"/>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8" name="Rounded Rectangle 9">
            <a:extLst>
              <a:ext uri="{FF2B5EF4-FFF2-40B4-BE49-F238E27FC236}">
                <a16:creationId xmlns:a16="http://schemas.microsoft.com/office/drawing/2014/main" id="{04570F4A-FB38-43AD-B57A-FA96C54A3B2F}"/>
              </a:ext>
            </a:extLst>
          </p:cNvPr>
          <p:cNvSpPr/>
          <p:nvPr/>
        </p:nvSpPr>
        <p:spPr>
          <a:xfrm>
            <a:off x="4172504" y="2189968"/>
            <a:ext cx="5442012" cy="149145"/>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1" name="Connector: Elbow 20">
            <a:extLst>
              <a:ext uri="{FF2B5EF4-FFF2-40B4-BE49-F238E27FC236}">
                <a16:creationId xmlns:a16="http://schemas.microsoft.com/office/drawing/2014/main" id="{FFD59F5D-2A95-4178-AF41-2A932898D9D8}"/>
              </a:ext>
            </a:extLst>
          </p:cNvPr>
          <p:cNvCxnSpPr>
            <a:cxnSpLocks/>
            <a:endCxn id="8" idx="1"/>
          </p:cNvCxnSpPr>
          <p:nvPr/>
        </p:nvCxnSpPr>
        <p:spPr>
          <a:xfrm flipV="1">
            <a:off x="2149577" y="2264541"/>
            <a:ext cx="2022927" cy="817592"/>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8AEBB24-2B3A-4908-817C-B7BC39C89B24}"/>
              </a:ext>
            </a:extLst>
          </p:cNvPr>
          <p:cNvCxnSpPr>
            <a:cxnSpLocks/>
            <a:endCxn id="7" idx="1"/>
          </p:cNvCxnSpPr>
          <p:nvPr/>
        </p:nvCxnSpPr>
        <p:spPr>
          <a:xfrm flipV="1">
            <a:off x="1944210" y="2811816"/>
            <a:ext cx="2280371" cy="807686"/>
          </a:xfrm>
          <a:prstGeom prst="bentConnector3">
            <a:avLst>
              <a:gd name="adj1" fmla="val 57008"/>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9">
            <a:extLst>
              <a:ext uri="{FF2B5EF4-FFF2-40B4-BE49-F238E27FC236}">
                <a16:creationId xmlns:a16="http://schemas.microsoft.com/office/drawing/2014/main" id="{A1DCE782-8E84-4D74-BDE5-43FC2A9707B3}"/>
              </a:ext>
            </a:extLst>
          </p:cNvPr>
          <p:cNvSpPr/>
          <p:nvPr/>
        </p:nvSpPr>
        <p:spPr>
          <a:xfrm>
            <a:off x="4188947" y="3402878"/>
            <a:ext cx="5451134" cy="126810"/>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15" name="Rounded Rectangle 9">
            <a:extLst>
              <a:ext uri="{FF2B5EF4-FFF2-40B4-BE49-F238E27FC236}">
                <a16:creationId xmlns:a16="http://schemas.microsoft.com/office/drawing/2014/main" id="{1541658E-F3D1-4259-9150-DCC74EABCEBB}"/>
              </a:ext>
            </a:extLst>
          </p:cNvPr>
          <p:cNvSpPr/>
          <p:nvPr/>
        </p:nvSpPr>
        <p:spPr>
          <a:xfrm>
            <a:off x="4188947" y="3522234"/>
            <a:ext cx="5451134" cy="126810"/>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4" name="Connector: Elbow 23">
            <a:extLst>
              <a:ext uri="{FF2B5EF4-FFF2-40B4-BE49-F238E27FC236}">
                <a16:creationId xmlns:a16="http://schemas.microsoft.com/office/drawing/2014/main" id="{B7FDE007-D288-4AEE-87A4-B98AB450C25F}"/>
              </a:ext>
            </a:extLst>
          </p:cNvPr>
          <p:cNvCxnSpPr>
            <a:cxnSpLocks/>
            <a:endCxn id="14" idx="1"/>
          </p:cNvCxnSpPr>
          <p:nvPr/>
        </p:nvCxnSpPr>
        <p:spPr>
          <a:xfrm flipV="1">
            <a:off x="2455687" y="3466283"/>
            <a:ext cx="1733260" cy="718298"/>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0EBA618-DE4E-460D-B93E-45F45A9C401B}"/>
              </a:ext>
            </a:extLst>
          </p:cNvPr>
          <p:cNvCxnSpPr>
            <a:cxnSpLocks/>
            <a:endCxn id="15" idx="1"/>
          </p:cNvCxnSpPr>
          <p:nvPr/>
        </p:nvCxnSpPr>
        <p:spPr>
          <a:xfrm flipV="1">
            <a:off x="2701952" y="3585639"/>
            <a:ext cx="1486995" cy="1135050"/>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9">
            <a:extLst>
              <a:ext uri="{FF2B5EF4-FFF2-40B4-BE49-F238E27FC236}">
                <a16:creationId xmlns:a16="http://schemas.microsoft.com/office/drawing/2014/main" id="{0904BA9F-25E6-475B-89FE-8AA9EF568C62}"/>
              </a:ext>
            </a:extLst>
          </p:cNvPr>
          <p:cNvSpPr/>
          <p:nvPr/>
        </p:nvSpPr>
        <p:spPr>
          <a:xfrm>
            <a:off x="4172503" y="4387017"/>
            <a:ext cx="5431943" cy="140449"/>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36" name="Connector: Elbow 35">
            <a:extLst>
              <a:ext uri="{FF2B5EF4-FFF2-40B4-BE49-F238E27FC236}">
                <a16:creationId xmlns:a16="http://schemas.microsoft.com/office/drawing/2014/main" id="{B3DBDFF3-4C29-497A-8D07-D15F5ACB3C75}"/>
              </a:ext>
            </a:extLst>
          </p:cNvPr>
          <p:cNvCxnSpPr>
            <a:cxnSpLocks/>
            <a:endCxn id="32" idx="1"/>
          </p:cNvCxnSpPr>
          <p:nvPr/>
        </p:nvCxnSpPr>
        <p:spPr>
          <a:xfrm flipV="1">
            <a:off x="2719769" y="4457242"/>
            <a:ext cx="1452734" cy="823706"/>
          </a:xfrm>
          <a:prstGeom prst="bentConnector3">
            <a:avLst>
              <a:gd name="adj1" fmla="val 6772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0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000E6-887D-4742-9C10-7223DF646ACA}"/>
              </a:ext>
            </a:extLst>
          </p:cNvPr>
          <p:cNvPicPr>
            <a:picLocks noChangeAspect="1"/>
          </p:cNvPicPr>
          <p:nvPr/>
        </p:nvPicPr>
        <p:blipFill>
          <a:blip r:embed="rId2"/>
          <a:stretch>
            <a:fillRect/>
          </a:stretch>
        </p:blipFill>
        <p:spPr>
          <a:xfrm>
            <a:off x="4037853" y="1120820"/>
            <a:ext cx="5481035" cy="5643869"/>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676133" y="93311"/>
            <a:ext cx="10749427"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Step 2: Search for and extract data required to conduct a financial health analysis</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dirty="0">
                <a:solidFill>
                  <a:schemeClr val="bg1"/>
                </a:solidFill>
              </a:rPr>
              <a:t>Under ‘Consolidated Statement of Cash Flow’ note down the following values</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1) Net cash from Operating activities</a:t>
            </a: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p:txBody>
      </p:sp>
      <p:sp>
        <p:nvSpPr>
          <p:cNvPr id="8" name="Rounded Rectangle 9">
            <a:extLst>
              <a:ext uri="{FF2B5EF4-FFF2-40B4-BE49-F238E27FC236}">
                <a16:creationId xmlns:a16="http://schemas.microsoft.com/office/drawing/2014/main" id="{04570F4A-FB38-43AD-B57A-FA96C54A3B2F}"/>
              </a:ext>
            </a:extLst>
          </p:cNvPr>
          <p:cNvSpPr/>
          <p:nvPr/>
        </p:nvSpPr>
        <p:spPr>
          <a:xfrm>
            <a:off x="4037853" y="4755615"/>
            <a:ext cx="5442012" cy="149145"/>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1" name="Connector: Elbow 20">
            <a:extLst>
              <a:ext uri="{FF2B5EF4-FFF2-40B4-BE49-F238E27FC236}">
                <a16:creationId xmlns:a16="http://schemas.microsoft.com/office/drawing/2014/main" id="{FFD59F5D-2A95-4178-AF41-2A932898D9D8}"/>
              </a:ext>
            </a:extLst>
          </p:cNvPr>
          <p:cNvCxnSpPr>
            <a:cxnSpLocks/>
            <a:endCxn id="8" idx="1"/>
          </p:cNvCxnSpPr>
          <p:nvPr/>
        </p:nvCxnSpPr>
        <p:spPr>
          <a:xfrm>
            <a:off x="2334827" y="3354831"/>
            <a:ext cx="1703026" cy="1475357"/>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3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FB492-A0AD-4B29-B46E-7CCCA37CB7C8}"/>
              </a:ext>
            </a:extLst>
          </p:cNvPr>
          <p:cNvPicPr>
            <a:picLocks noChangeAspect="1"/>
          </p:cNvPicPr>
          <p:nvPr/>
        </p:nvPicPr>
        <p:blipFill>
          <a:blip r:embed="rId2"/>
          <a:stretch>
            <a:fillRect/>
          </a:stretch>
        </p:blipFill>
        <p:spPr>
          <a:xfrm>
            <a:off x="4119786" y="766880"/>
            <a:ext cx="5676544" cy="5713500"/>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676133" y="93311"/>
            <a:ext cx="10749427"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Step 2: Search for and extract data required to conduct a financial health analysis</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dirty="0">
                <a:solidFill>
                  <a:schemeClr val="bg1"/>
                </a:solidFill>
              </a:rPr>
              <a:t>Under ‘Consolidated Balance Sheet’ note down the following values</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1) Current Assets</a:t>
            </a:r>
          </a:p>
          <a:p>
            <a:pPr marL="342900" lvl="1" indent="-342900">
              <a:buClr>
                <a:srgbClr val="94B6D2">
                  <a:lumMod val="50000"/>
                </a:srgbClr>
              </a:buClr>
              <a:buAutoNum type="arabicParenR"/>
            </a:pPr>
            <a:endParaRPr lang="en-IN" dirty="0">
              <a:solidFill>
                <a:schemeClr val="bg1"/>
              </a:solidFill>
            </a:endParaRPr>
          </a:p>
          <a:p>
            <a:pPr marL="0" lvl="1">
              <a:buClr>
                <a:srgbClr val="94B6D2">
                  <a:lumMod val="50000"/>
                </a:srgbClr>
              </a:buClr>
            </a:pPr>
            <a:r>
              <a:rPr lang="en-IN" dirty="0">
                <a:solidFill>
                  <a:schemeClr val="bg1"/>
                </a:solidFill>
              </a:rPr>
              <a:t>2) Account Receivables</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3) Inventory</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4) Total Assets</a:t>
            </a: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p:txBody>
      </p:sp>
      <p:sp>
        <p:nvSpPr>
          <p:cNvPr id="7" name="Rounded Rectangle 9">
            <a:extLst>
              <a:ext uri="{FF2B5EF4-FFF2-40B4-BE49-F238E27FC236}">
                <a16:creationId xmlns:a16="http://schemas.microsoft.com/office/drawing/2014/main" id="{1E5E12C4-D75F-451D-9FA6-3710CAEFD088}"/>
              </a:ext>
            </a:extLst>
          </p:cNvPr>
          <p:cNvSpPr/>
          <p:nvPr/>
        </p:nvSpPr>
        <p:spPr>
          <a:xfrm>
            <a:off x="4290142" y="2844435"/>
            <a:ext cx="5379866" cy="149145"/>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8" name="Rounded Rectangle 9">
            <a:extLst>
              <a:ext uri="{FF2B5EF4-FFF2-40B4-BE49-F238E27FC236}">
                <a16:creationId xmlns:a16="http://schemas.microsoft.com/office/drawing/2014/main" id="{04570F4A-FB38-43AD-B57A-FA96C54A3B2F}"/>
              </a:ext>
            </a:extLst>
          </p:cNvPr>
          <p:cNvSpPr/>
          <p:nvPr/>
        </p:nvSpPr>
        <p:spPr>
          <a:xfrm>
            <a:off x="4237052" y="2069806"/>
            <a:ext cx="5442012" cy="149145"/>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1" name="Connector: Elbow 20">
            <a:extLst>
              <a:ext uri="{FF2B5EF4-FFF2-40B4-BE49-F238E27FC236}">
                <a16:creationId xmlns:a16="http://schemas.microsoft.com/office/drawing/2014/main" id="{FFD59F5D-2A95-4178-AF41-2A932898D9D8}"/>
              </a:ext>
            </a:extLst>
          </p:cNvPr>
          <p:cNvCxnSpPr>
            <a:cxnSpLocks/>
          </p:cNvCxnSpPr>
          <p:nvPr/>
        </p:nvCxnSpPr>
        <p:spPr>
          <a:xfrm flipV="1">
            <a:off x="2108803" y="2909518"/>
            <a:ext cx="2181339" cy="201940"/>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8AEBB24-2B3A-4908-817C-B7BC39C89B24}"/>
              </a:ext>
            </a:extLst>
          </p:cNvPr>
          <p:cNvCxnSpPr>
            <a:cxnSpLocks/>
          </p:cNvCxnSpPr>
          <p:nvPr/>
        </p:nvCxnSpPr>
        <p:spPr>
          <a:xfrm flipV="1">
            <a:off x="1669046" y="2582303"/>
            <a:ext cx="2585462" cy="1655128"/>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9">
            <a:extLst>
              <a:ext uri="{FF2B5EF4-FFF2-40B4-BE49-F238E27FC236}">
                <a16:creationId xmlns:a16="http://schemas.microsoft.com/office/drawing/2014/main" id="{A1DCE782-8E84-4D74-BDE5-43FC2A9707B3}"/>
              </a:ext>
            </a:extLst>
          </p:cNvPr>
          <p:cNvSpPr/>
          <p:nvPr/>
        </p:nvSpPr>
        <p:spPr>
          <a:xfrm>
            <a:off x="4254508" y="2317435"/>
            <a:ext cx="5451134" cy="430169"/>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15" name="Rounded Rectangle 9">
            <a:extLst>
              <a:ext uri="{FF2B5EF4-FFF2-40B4-BE49-F238E27FC236}">
                <a16:creationId xmlns:a16="http://schemas.microsoft.com/office/drawing/2014/main" id="{1541658E-F3D1-4259-9150-DCC74EABCEBB}"/>
              </a:ext>
            </a:extLst>
          </p:cNvPr>
          <p:cNvSpPr/>
          <p:nvPr/>
        </p:nvSpPr>
        <p:spPr>
          <a:xfrm>
            <a:off x="4194444" y="3289528"/>
            <a:ext cx="5484620" cy="149145"/>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4" name="Connector: Elbow 23">
            <a:extLst>
              <a:ext uri="{FF2B5EF4-FFF2-40B4-BE49-F238E27FC236}">
                <a16:creationId xmlns:a16="http://schemas.microsoft.com/office/drawing/2014/main" id="{B7FDE007-D288-4AEE-87A4-B98AB450C25F}"/>
              </a:ext>
            </a:extLst>
          </p:cNvPr>
          <p:cNvCxnSpPr>
            <a:cxnSpLocks/>
            <a:endCxn id="8" idx="1"/>
          </p:cNvCxnSpPr>
          <p:nvPr/>
        </p:nvCxnSpPr>
        <p:spPr>
          <a:xfrm flipV="1">
            <a:off x="2650864" y="2144379"/>
            <a:ext cx="1586188" cy="1449822"/>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0EBA618-DE4E-460D-B93E-45F45A9C401B}"/>
              </a:ext>
            </a:extLst>
          </p:cNvPr>
          <p:cNvCxnSpPr>
            <a:cxnSpLocks/>
            <a:endCxn id="15" idx="1"/>
          </p:cNvCxnSpPr>
          <p:nvPr/>
        </p:nvCxnSpPr>
        <p:spPr>
          <a:xfrm flipV="1">
            <a:off x="1956963" y="3364101"/>
            <a:ext cx="2237481" cy="1366700"/>
          </a:xfrm>
          <a:prstGeom prst="bentConnector3">
            <a:avLst>
              <a:gd name="adj1" fmla="val 76584"/>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11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FB492-A0AD-4B29-B46E-7CCCA37CB7C8}"/>
              </a:ext>
            </a:extLst>
          </p:cNvPr>
          <p:cNvPicPr>
            <a:picLocks noChangeAspect="1"/>
          </p:cNvPicPr>
          <p:nvPr/>
        </p:nvPicPr>
        <p:blipFill>
          <a:blip r:embed="rId2"/>
          <a:stretch>
            <a:fillRect/>
          </a:stretch>
        </p:blipFill>
        <p:spPr>
          <a:xfrm>
            <a:off x="4119786" y="766880"/>
            <a:ext cx="5676544" cy="5713500"/>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676133" y="93311"/>
            <a:ext cx="10749427"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Step 2: Search for and extract data required to conduct a financial health analysis</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dirty="0">
                <a:solidFill>
                  <a:schemeClr val="bg1"/>
                </a:solidFill>
              </a:rPr>
              <a:t>Under ‘Consolidated Balance Sheet’ note down the following values</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5) Current Liabilities</a:t>
            </a:r>
          </a:p>
          <a:p>
            <a:pPr marL="342900" lvl="1" indent="-342900">
              <a:buClr>
                <a:srgbClr val="94B6D2">
                  <a:lumMod val="50000"/>
                </a:srgbClr>
              </a:buClr>
              <a:buAutoNum type="arabicParenR"/>
            </a:pPr>
            <a:endParaRPr lang="en-IN" dirty="0">
              <a:solidFill>
                <a:schemeClr val="bg1"/>
              </a:solidFill>
            </a:endParaRPr>
          </a:p>
          <a:p>
            <a:pPr marL="0" lvl="1">
              <a:buClr>
                <a:srgbClr val="94B6D2">
                  <a:lumMod val="50000"/>
                </a:srgbClr>
              </a:buClr>
            </a:pPr>
            <a:r>
              <a:rPr lang="en-IN" dirty="0">
                <a:solidFill>
                  <a:schemeClr val="bg1"/>
                </a:solidFill>
              </a:rPr>
              <a:t>6) Total Liabilities</a:t>
            </a: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7) Total Shareholder’s Equity</a:t>
            </a: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p:txBody>
      </p:sp>
      <p:sp>
        <p:nvSpPr>
          <p:cNvPr id="7" name="Rounded Rectangle 9">
            <a:extLst>
              <a:ext uri="{FF2B5EF4-FFF2-40B4-BE49-F238E27FC236}">
                <a16:creationId xmlns:a16="http://schemas.microsoft.com/office/drawing/2014/main" id="{1E5E12C4-D75F-451D-9FA6-3710CAEFD088}"/>
              </a:ext>
            </a:extLst>
          </p:cNvPr>
          <p:cNvSpPr/>
          <p:nvPr/>
        </p:nvSpPr>
        <p:spPr>
          <a:xfrm>
            <a:off x="4268124" y="4235938"/>
            <a:ext cx="5437517" cy="162156"/>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8" name="Rounded Rectangle 9">
            <a:extLst>
              <a:ext uri="{FF2B5EF4-FFF2-40B4-BE49-F238E27FC236}">
                <a16:creationId xmlns:a16="http://schemas.microsoft.com/office/drawing/2014/main" id="{04570F4A-FB38-43AD-B57A-FA96C54A3B2F}"/>
              </a:ext>
            </a:extLst>
          </p:cNvPr>
          <p:cNvSpPr/>
          <p:nvPr/>
        </p:nvSpPr>
        <p:spPr>
          <a:xfrm>
            <a:off x="4237051" y="5758096"/>
            <a:ext cx="5468589" cy="137036"/>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1" name="Connector: Elbow 20">
            <a:extLst>
              <a:ext uri="{FF2B5EF4-FFF2-40B4-BE49-F238E27FC236}">
                <a16:creationId xmlns:a16="http://schemas.microsoft.com/office/drawing/2014/main" id="{FFD59F5D-2A95-4178-AF41-2A932898D9D8}"/>
              </a:ext>
            </a:extLst>
          </p:cNvPr>
          <p:cNvCxnSpPr>
            <a:cxnSpLocks/>
            <a:endCxn id="7" idx="1"/>
          </p:cNvCxnSpPr>
          <p:nvPr/>
        </p:nvCxnSpPr>
        <p:spPr>
          <a:xfrm>
            <a:off x="2395670" y="3071674"/>
            <a:ext cx="1872454" cy="1245342"/>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8AEBB24-2B3A-4908-817C-B7BC39C89B24}"/>
              </a:ext>
            </a:extLst>
          </p:cNvPr>
          <p:cNvCxnSpPr>
            <a:cxnSpLocks/>
            <a:endCxn id="14" idx="1"/>
          </p:cNvCxnSpPr>
          <p:nvPr/>
        </p:nvCxnSpPr>
        <p:spPr>
          <a:xfrm>
            <a:off x="2140849" y="3619500"/>
            <a:ext cx="2087081" cy="1267644"/>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9">
            <a:extLst>
              <a:ext uri="{FF2B5EF4-FFF2-40B4-BE49-F238E27FC236}">
                <a16:creationId xmlns:a16="http://schemas.microsoft.com/office/drawing/2014/main" id="{A1DCE782-8E84-4D74-BDE5-43FC2A9707B3}"/>
              </a:ext>
            </a:extLst>
          </p:cNvPr>
          <p:cNvSpPr/>
          <p:nvPr/>
        </p:nvSpPr>
        <p:spPr>
          <a:xfrm>
            <a:off x="4227930" y="4805132"/>
            <a:ext cx="5451134" cy="164023"/>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4" name="Connector: Elbow 23">
            <a:extLst>
              <a:ext uri="{FF2B5EF4-FFF2-40B4-BE49-F238E27FC236}">
                <a16:creationId xmlns:a16="http://schemas.microsoft.com/office/drawing/2014/main" id="{B7FDE007-D288-4AEE-87A4-B98AB450C25F}"/>
              </a:ext>
            </a:extLst>
          </p:cNvPr>
          <p:cNvCxnSpPr>
            <a:cxnSpLocks/>
          </p:cNvCxnSpPr>
          <p:nvPr/>
        </p:nvCxnSpPr>
        <p:spPr>
          <a:xfrm>
            <a:off x="1180730" y="4500980"/>
            <a:ext cx="3047200" cy="1325634"/>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3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EE69274-4624-4FA0-8736-D3F5919FA591}"/>
              </a:ext>
            </a:extLst>
          </p:cNvPr>
          <p:cNvSpPr/>
          <p:nvPr/>
        </p:nvSpPr>
        <p:spPr>
          <a:xfrm>
            <a:off x="615681" y="488773"/>
            <a:ext cx="10948790" cy="5154946"/>
          </a:xfrm>
          <a:custGeom>
            <a:avLst/>
            <a:gdLst/>
            <a:ahLst/>
            <a:cxnLst/>
            <a:rect l="l" t="t" r="r" b="b"/>
            <a:pathLst>
              <a:path w="8608060" h="4234180">
                <a:moveTo>
                  <a:pt x="8607907" y="4233976"/>
                </a:moveTo>
                <a:lnTo>
                  <a:pt x="0" y="4233976"/>
                </a:lnTo>
                <a:lnTo>
                  <a:pt x="0" y="0"/>
                </a:lnTo>
                <a:lnTo>
                  <a:pt x="8607907" y="0"/>
                </a:lnTo>
                <a:lnTo>
                  <a:pt x="8607907" y="4233976"/>
                </a:lnTo>
                <a:close/>
              </a:path>
            </a:pathLst>
          </a:custGeom>
          <a:solidFill>
            <a:srgbClr val="113B63"/>
          </a:solidFill>
        </p:spPr>
        <p:txBody>
          <a:bodyPr wrap="square" lIns="0" tIns="0" rIns="0" bIns="0" rtlCol="0" anchor="ctr"/>
          <a:lstStyle/>
          <a:p>
            <a:pPr lvl="1" algn="ctr"/>
            <a:r>
              <a:rPr lang="en-US" sz="4800" dirty="0">
                <a:solidFill>
                  <a:schemeClr val="bg1"/>
                </a:solidFill>
              </a:rPr>
              <a:t>Notes to Financial Statements</a:t>
            </a:r>
            <a:endParaRPr sz="3200" dirty="0">
              <a:solidFill>
                <a:schemeClr val="bg1"/>
              </a:solidFill>
            </a:endParaRPr>
          </a:p>
        </p:txBody>
      </p:sp>
      <p:sp>
        <p:nvSpPr>
          <p:cNvPr id="7" name="object 3">
            <a:extLst>
              <a:ext uri="{FF2B5EF4-FFF2-40B4-BE49-F238E27FC236}">
                <a16:creationId xmlns:a16="http://schemas.microsoft.com/office/drawing/2014/main" id="{F5562B0C-E442-407F-BC54-AC75AEEB09FF}"/>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9" name="object 4">
            <a:extLst>
              <a:ext uri="{FF2B5EF4-FFF2-40B4-BE49-F238E27FC236}">
                <a16:creationId xmlns:a16="http://schemas.microsoft.com/office/drawing/2014/main" id="{ACF65006-1318-4EA3-9531-60D33747E243}"/>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0" name="object 5">
            <a:extLst>
              <a:ext uri="{FF2B5EF4-FFF2-40B4-BE49-F238E27FC236}">
                <a16:creationId xmlns:a16="http://schemas.microsoft.com/office/drawing/2014/main" id="{4010C5E0-A0C1-4D1B-9F22-88E9499CBC8A}"/>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1" name="object 4">
            <a:extLst>
              <a:ext uri="{FF2B5EF4-FFF2-40B4-BE49-F238E27FC236}">
                <a16:creationId xmlns:a16="http://schemas.microsoft.com/office/drawing/2014/main" id="{1F9850E2-B624-4FB8-B03D-83CD7E69E6DD}"/>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Tree>
    <p:extLst>
      <p:ext uri="{BB962C8B-B14F-4D97-AF65-F5344CB8AC3E}">
        <p14:creationId xmlns:p14="http://schemas.microsoft.com/office/powerpoint/2010/main" val="429115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8591347-05BC-4049-B508-55284BB7DE62}"/>
              </a:ext>
            </a:extLst>
          </p:cNvPr>
          <p:cNvPicPr>
            <a:picLocks noChangeAspect="1"/>
          </p:cNvPicPr>
          <p:nvPr/>
        </p:nvPicPr>
        <p:blipFill>
          <a:blip r:embed="rId2"/>
          <a:stretch>
            <a:fillRect/>
          </a:stretch>
        </p:blipFill>
        <p:spPr>
          <a:xfrm>
            <a:off x="4656868" y="2223969"/>
            <a:ext cx="5503030" cy="4335529"/>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676133" y="370310"/>
            <a:ext cx="10749427"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Notes to Financial Statements</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067616"/>
            <a:ext cx="11766011" cy="972105"/>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dirty="0">
                <a:solidFill>
                  <a:schemeClr val="bg1"/>
                </a:solidFill>
              </a:rPr>
              <a:t>Sometimes the details provided in the Income Statement or Balance sheet are not enough to obtain the data required for the Financial Health Tool. In such cases, one can refer to the Notes to Financial Statements to get further details on the cost element of interest. Kindly refer the example shared below from Broad Spectrums Annual Report.</a:t>
            </a: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p:txBody>
      </p:sp>
      <p:sp>
        <p:nvSpPr>
          <p:cNvPr id="3" name="Rounded Rectangle 4">
            <a:extLst>
              <a:ext uri="{FF2B5EF4-FFF2-40B4-BE49-F238E27FC236}">
                <a16:creationId xmlns:a16="http://schemas.microsoft.com/office/drawing/2014/main" id="{D9D3C84B-7648-411A-90AE-6ECC9D4B06F0}"/>
              </a:ext>
            </a:extLst>
          </p:cNvPr>
          <p:cNvSpPr>
            <a:spLocks noChangeAspect="1"/>
          </p:cNvSpPr>
          <p:nvPr/>
        </p:nvSpPr>
        <p:spPr>
          <a:xfrm>
            <a:off x="280987" y="2169285"/>
            <a:ext cx="2776118" cy="4335529"/>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1600" dirty="0">
                <a:solidFill>
                  <a:schemeClr val="bg1"/>
                </a:solidFill>
              </a:rPr>
              <a:t>In this example, the Net Interest Expense is not directly displayed on the Income statement. To find the Net Interest Expense, kindly refer to the cost element titled ‘Financial Result on financing’</a:t>
            </a:r>
          </a:p>
          <a:p>
            <a:pPr marL="0" lvl="1">
              <a:buClr>
                <a:srgbClr val="94B6D2">
                  <a:lumMod val="50000"/>
                </a:srgbClr>
              </a:buClr>
            </a:pPr>
            <a:endParaRPr lang="en-IN" sz="1600" dirty="0">
              <a:solidFill>
                <a:schemeClr val="bg1"/>
              </a:solidFill>
            </a:endParaRPr>
          </a:p>
          <a:p>
            <a:pPr marL="0" lvl="1">
              <a:buClr>
                <a:srgbClr val="94B6D2">
                  <a:lumMod val="50000"/>
                </a:srgbClr>
              </a:buClr>
            </a:pPr>
            <a:r>
              <a:rPr lang="en-IN" sz="1600" dirty="0">
                <a:solidFill>
                  <a:schemeClr val="bg1"/>
                </a:solidFill>
              </a:rPr>
              <a:t>Follow the number highlighted here to navigate the notes to financial statements. In this example, refer to Note number 1</a:t>
            </a:r>
          </a:p>
          <a:p>
            <a:pPr marL="0" lvl="1">
              <a:buClr>
                <a:srgbClr val="94B6D2">
                  <a:lumMod val="50000"/>
                </a:srgbClr>
              </a:buClr>
            </a:pPr>
            <a:endParaRPr lang="en-IN" sz="1600" dirty="0">
              <a:solidFill>
                <a:schemeClr val="bg1"/>
              </a:solidFill>
            </a:endParaRPr>
          </a:p>
          <a:p>
            <a:pPr marL="0" lvl="1">
              <a:buClr>
                <a:srgbClr val="94B6D2">
                  <a:lumMod val="50000"/>
                </a:srgbClr>
              </a:buClr>
            </a:pPr>
            <a:endParaRPr lang="en-IN" sz="1600" dirty="0">
              <a:solidFill>
                <a:schemeClr val="bg1"/>
              </a:solidFill>
            </a:endParaRPr>
          </a:p>
        </p:txBody>
      </p:sp>
      <p:sp>
        <p:nvSpPr>
          <p:cNvPr id="6" name="Rounded Rectangle 9">
            <a:extLst>
              <a:ext uri="{FF2B5EF4-FFF2-40B4-BE49-F238E27FC236}">
                <a16:creationId xmlns:a16="http://schemas.microsoft.com/office/drawing/2014/main" id="{3469C297-713D-46B3-8CBA-9779CBFE69C4}"/>
              </a:ext>
            </a:extLst>
          </p:cNvPr>
          <p:cNvSpPr/>
          <p:nvPr/>
        </p:nvSpPr>
        <p:spPr>
          <a:xfrm>
            <a:off x="4668541" y="5072463"/>
            <a:ext cx="1359397" cy="147607"/>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5" name="Connector: Elbow 24">
            <a:extLst>
              <a:ext uri="{FF2B5EF4-FFF2-40B4-BE49-F238E27FC236}">
                <a16:creationId xmlns:a16="http://schemas.microsoft.com/office/drawing/2014/main" id="{0AAB7E4E-3ADF-4DFF-A3A8-D5C598681974}"/>
              </a:ext>
            </a:extLst>
          </p:cNvPr>
          <p:cNvCxnSpPr>
            <a:cxnSpLocks/>
            <a:endCxn id="6" idx="1"/>
          </p:cNvCxnSpPr>
          <p:nvPr/>
        </p:nvCxnSpPr>
        <p:spPr>
          <a:xfrm>
            <a:off x="2210540" y="4197742"/>
            <a:ext cx="2458001" cy="948525"/>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9">
            <a:extLst>
              <a:ext uri="{FF2B5EF4-FFF2-40B4-BE49-F238E27FC236}">
                <a16:creationId xmlns:a16="http://schemas.microsoft.com/office/drawing/2014/main" id="{3C033F87-DEE1-4E76-B410-6FF3592A16B0}"/>
              </a:ext>
            </a:extLst>
          </p:cNvPr>
          <p:cNvSpPr/>
          <p:nvPr/>
        </p:nvSpPr>
        <p:spPr>
          <a:xfrm>
            <a:off x="8229600" y="5072463"/>
            <a:ext cx="480128" cy="147607"/>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31" name="Connector: Elbow 30">
            <a:extLst>
              <a:ext uri="{FF2B5EF4-FFF2-40B4-BE49-F238E27FC236}">
                <a16:creationId xmlns:a16="http://schemas.microsoft.com/office/drawing/2014/main" id="{3979D6A4-F8E5-4B14-BF5C-2C0848B4A49D}"/>
              </a:ext>
            </a:extLst>
          </p:cNvPr>
          <p:cNvCxnSpPr>
            <a:cxnSpLocks/>
            <a:endCxn id="11" idx="1"/>
          </p:cNvCxnSpPr>
          <p:nvPr/>
        </p:nvCxnSpPr>
        <p:spPr>
          <a:xfrm flipV="1">
            <a:off x="2677776" y="5146267"/>
            <a:ext cx="5551824" cy="533190"/>
          </a:xfrm>
          <a:prstGeom prst="bentConnector3">
            <a:avLst>
              <a:gd name="adj1" fmla="val 6759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2" name="Rounded Rectangle 9">
            <a:extLst>
              <a:ext uri="{FF2B5EF4-FFF2-40B4-BE49-F238E27FC236}">
                <a16:creationId xmlns:a16="http://schemas.microsoft.com/office/drawing/2014/main" id="{B6612A94-3CE1-464B-AB36-4661DDD7E9C9}"/>
              </a:ext>
            </a:extLst>
          </p:cNvPr>
          <p:cNvSpPr/>
          <p:nvPr/>
        </p:nvSpPr>
        <p:spPr>
          <a:xfrm>
            <a:off x="8229600" y="2894120"/>
            <a:ext cx="443883" cy="248575"/>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Tree>
    <p:extLst>
      <p:ext uri="{BB962C8B-B14F-4D97-AF65-F5344CB8AC3E}">
        <p14:creationId xmlns:p14="http://schemas.microsoft.com/office/powerpoint/2010/main" val="105258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6147DB-04CD-481A-8401-8ADBF24479F2}"/>
              </a:ext>
            </a:extLst>
          </p:cNvPr>
          <p:cNvPicPr>
            <a:picLocks noChangeAspect="1"/>
          </p:cNvPicPr>
          <p:nvPr/>
        </p:nvPicPr>
        <p:blipFill>
          <a:blip r:embed="rId2"/>
          <a:stretch>
            <a:fillRect/>
          </a:stretch>
        </p:blipFill>
        <p:spPr>
          <a:xfrm>
            <a:off x="4102300" y="1064128"/>
            <a:ext cx="5914912" cy="4551597"/>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676133" y="370310"/>
            <a:ext cx="10749427"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Notes to Financial Statements</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dirty="0">
                <a:solidFill>
                  <a:schemeClr val="bg1"/>
                </a:solidFill>
              </a:rPr>
              <a:t>Navigate to Note Number 1</a:t>
            </a: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a:p>
            <a:pPr marL="0" lvl="1">
              <a:buClr>
                <a:srgbClr val="94B6D2">
                  <a:lumMod val="50000"/>
                </a:srgbClr>
              </a:buClr>
            </a:pPr>
            <a:endParaRPr lang="en-IN" dirty="0">
              <a:solidFill>
                <a:schemeClr val="bg1"/>
              </a:solidFill>
            </a:endParaRPr>
          </a:p>
          <a:p>
            <a:pPr marL="0" lvl="1">
              <a:buClr>
                <a:srgbClr val="94B6D2">
                  <a:lumMod val="50000"/>
                </a:srgbClr>
              </a:buClr>
            </a:pPr>
            <a:r>
              <a:rPr lang="en-IN" dirty="0">
                <a:solidFill>
                  <a:schemeClr val="bg1"/>
                </a:solidFill>
              </a:rPr>
              <a:t>Find the value for Interest expense and note down the same.</a:t>
            </a:r>
          </a:p>
          <a:p>
            <a:pPr marL="0" lvl="1">
              <a:buClr>
                <a:srgbClr val="94B6D2">
                  <a:lumMod val="50000"/>
                </a:srgbClr>
              </a:buClr>
            </a:pPr>
            <a:endParaRPr lang="en-IN" dirty="0">
              <a:solidFill>
                <a:schemeClr val="bg1"/>
              </a:solidFill>
            </a:endParaRPr>
          </a:p>
        </p:txBody>
      </p:sp>
      <p:sp>
        <p:nvSpPr>
          <p:cNvPr id="8" name="Rounded Rectangle 9">
            <a:extLst>
              <a:ext uri="{FF2B5EF4-FFF2-40B4-BE49-F238E27FC236}">
                <a16:creationId xmlns:a16="http://schemas.microsoft.com/office/drawing/2014/main" id="{04570F4A-FB38-43AD-B57A-FA96C54A3B2F}"/>
              </a:ext>
            </a:extLst>
          </p:cNvPr>
          <p:cNvSpPr/>
          <p:nvPr/>
        </p:nvSpPr>
        <p:spPr>
          <a:xfrm>
            <a:off x="4102300" y="4589755"/>
            <a:ext cx="5881994" cy="186431"/>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1" name="Connector: Elbow 20">
            <a:extLst>
              <a:ext uri="{FF2B5EF4-FFF2-40B4-BE49-F238E27FC236}">
                <a16:creationId xmlns:a16="http://schemas.microsoft.com/office/drawing/2014/main" id="{FFD59F5D-2A95-4178-AF41-2A932898D9D8}"/>
              </a:ext>
            </a:extLst>
          </p:cNvPr>
          <p:cNvCxnSpPr>
            <a:cxnSpLocks/>
            <a:endCxn id="8" idx="1"/>
          </p:cNvCxnSpPr>
          <p:nvPr/>
        </p:nvCxnSpPr>
        <p:spPr>
          <a:xfrm>
            <a:off x="2547891" y="3619500"/>
            <a:ext cx="1554409" cy="1063471"/>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9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EE69274-4624-4FA0-8736-D3F5919FA591}"/>
              </a:ext>
            </a:extLst>
          </p:cNvPr>
          <p:cNvSpPr/>
          <p:nvPr/>
        </p:nvSpPr>
        <p:spPr>
          <a:xfrm>
            <a:off x="615681" y="488773"/>
            <a:ext cx="10948790" cy="5154946"/>
          </a:xfrm>
          <a:custGeom>
            <a:avLst/>
            <a:gdLst/>
            <a:ahLst/>
            <a:cxnLst/>
            <a:rect l="l" t="t" r="r" b="b"/>
            <a:pathLst>
              <a:path w="8608060" h="4234180">
                <a:moveTo>
                  <a:pt x="8607907" y="4233976"/>
                </a:moveTo>
                <a:lnTo>
                  <a:pt x="0" y="4233976"/>
                </a:lnTo>
                <a:lnTo>
                  <a:pt x="0" y="0"/>
                </a:lnTo>
                <a:lnTo>
                  <a:pt x="8607907" y="0"/>
                </a:lnTo>
                <a:lnTo>
                  <a:pt x="8607907" y="4233976"/>
                </a:lnTo>
                <a:close/>
              </a:path>
            </a:pathLst>
          </a:custGeom>
          <a:solidFill>
            <a:srgbClr val="113B63"/>
          </a:solidFill>
        </p:spPr>
        <p:txBody>
          <a:bodyPr wrap="square" lIns="0" tIns="0" rIns="0" bIns="0" rtlCol="0" anchor="ctr"/>
          <a:lstStyle/>
          <a:p>
            <a:pPr lvl="1" algn="ctr"/>
            <a:r>
              <a:rPr lang="en-US" sz="4800" dirty="0">
                <a:solidFill>
                  <a:schemeClr val="bg1"/>
                </a:solidFill>
              </a:rPr>
              <a:t>THANK YOU</a:t>
            </a:r>
            <a:endParaRPr sz="3200" dirty="0">
              <a:solidFill>
                <a:schemeClr val="bg1"/>
              </a:solidFill>
            </a:endParaRPr>
          </a:p>
        </p:txBody>
      </p:sp>
      <p:sp>
        <p:nvSpPr>
          <p:cNvPr id="7" name="object 3">
            <a:extLst>
              <a:ext uri="{FF2B5EF4-FFF2-40B4-BE49-F238E27FC236}">
                <a16:creationId xmlns:a16="http://schemas.microsoft.com/office/drawing/2014/main" id="{F5562B0C-E442-407F-BC54-AC75AEEB09FF}"/>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9" name="object 4">
            <a:extLst>
              <a:ext uri="{FF2B5EF4-FFF2-40B4-BE49-F238E27FC236}">
                <a16:creationId xmlns:a16="http://schemas.microsoft.com/office/drawing/2014/main" id="{ACF65006-1318-4EA3-9531-60D33747E243}"/>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0" name="object 5">
            <a:extLst>
              <a:ext uri="{FF2B5EF4-FFF2-40B4-BE49-F238E27FC236}">
                <a16:creationId xmlns:a16="http://schemas.microsoft.com/office/drawing/2014/main" id="{4010C5E0-A0C1-4D1B-9F22-88E9499CBC8A}"/>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1" name="object 4">
            <a:extLst>
              <a:ext uri="{FF2B5EF4-FFF2-40B4-BE49-F238E27FC236}">
                <a16:creationId xmlns:a16="http://schemas.microsoft.com/office/drawing/2014/main" id="{1F9850E2-B624-4FB8-B03D-83CD7E69E6DD}"/>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Tree>
    <p:extLst>
      <p:ext uri="{BB962C8B-B14F-4D97-AF65-F5344CB8AC3E}">
        <p14:creationId xmlns:p14="http://schemas.microsoft.com/office/powerpoint/2010/main" val="387588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CAC6B1-BA06-47BE-AD70-BD24F8C50B6D}"/>
              </a:ext>
            </a:extLst>
          </p:cNvPr>
          <p:cNvPicPr>
            <a:picLocks noChangeAspect="1"/>
          </p:cNvPicPr>
          <p:nvPr/>
        </p:nvPicPr>
        <p:blipFill>
          <a:blip r:embed="rId2"/>
          <a:stretch>
            <a:fillRect/>
          </a:stretch>
        </p:blipFill>
        <p:spPr>
          <a:xfrm>
            <a:off x="3689757" y="986309"/>
            <a:ext cx="7435436" cy="5277638"/>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721286" y="235178"/>
            <a:ext cx="10749427"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Search for and download the Annual Report</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dirty="0">
                <a:solidFill>
                  <a:schemeClr val="bg1"/>
                </a:solidFill>
              </a:rPr>
              <a:t>The Annual Report of a company is available on the company website under the “Investor” tab for publicly listed companies</a:t>
            </a: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Download the latest Annual Report</a:t>
            </a:r>
          </a:p>
        </p:txBody>
      </p:sp>
      <p:sp>
        <p:nvSpPr>
          <p:cNvPr id="4" name="Rounded Rectangle 9">
            <a:extLst>
              <a:ext uri="{FF2B5EF4-FFF2-40B4-BE49-F238E27FC236}">
                <a16:creationId xmlns:a16="http://schemas.microsoft.com/office/drawing/2014/main" id="{F21D707B-3092-4827-ADA7-F79FAE778F0F}"/>
              </a:ext>
            </a:extLst>
          </p:cNvPr>
          <p:cNvSpPr/>
          <p:nvPr/>
        </p:nvSpPr>
        <p:spPr>
          <a:xfrm>
            <a:off x="9019713" y="1184512"/>
            <a:ext cx="497150" cy="437362"/>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5" name="Rounded Rectangle 9">
            <a:extLst>
              <a:ext uri="{FF2B5EF4-FFF2-40B4-BE49-F238E27FC236}">
                <a16:creationId xmlns:a16="http://schemas.microsoft.com/office/drawing/2014/main" id="{287B231C-C5D2-46A7-A20D-36631839438F}"/>
              </a:ext>
            </a:extLst>
          </p:cNvPr>
          <p:cNvSpPr/>
          <p:nvPr/>
        </p:nvSpPr>
        <p:spPr>
          <a:xfrm>
            <a:off x="6764785" y="3958701"/>
            <a:ext cx="911044" cy="1323512"/>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0" name="Connector: Elbow 19">
            <a:extLst>
              <a:ext uri="{FF2B5EF4-FFF2-40B4-BE49-F238E27FC236}">
                <a16:creationId xmlns:a16="http://schemas.microsoft.com/office/drawing/2014/main" id="{CCBA8260-9F7D-4C19-953D-4A4C9D68B1F8}"/>
              </a:ext>
            </a:extLst>
          </p:cNvPr>
          <p:cNvCxnSpPr>
            <a:cxnSpLocks/>
          </p:cNvCxnSpPr>
          <p:nvPr/>
        </p:nvCxnSpPr>
        <p:spPr>
          <a:xfrm>
            <a:off x="2159221" y="4762829"/>
            <a:ext cx="4605564" cy="12700"/>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48B7F7F2-D3C3-4E09-9214-1801747A9A84}"/>
              </a:ext>
            </a:extLst>
          </p:cNvPr>
          <p:cNvCxnSpPr>
            <a:cxnSpLocks/>
            <a:endCxn id="4" idx="0"/>
          </p:cNvCxnSpPr>
          <p:nvPr/>
        </p:nvCxnSpPr>
        <p:spPr>
          <a:xfrm flipV="1">
            <a:off x="2159221" y="1184512"/>
            <a:ext cx="7109067" cy="2194121"/>
          </a:xfrm>
          <a:prstGeom prst="bentConnector4">
            <a:avLst>
              <a:gd name="adj1" fmla="val 48252"/>
              <a:gd name="adj2" fmla="val 110419"/>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48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488772"/>
            <a:ext cx="10927976" cy="5039199"/>
          </a:xfrm>
          <a:custGeom>
            <a:avLst/>
            <a:gdLst/>
            <a:ahLst/>
            <a:cxnLst/>
            <a:rect l="l" t="t" r="r" b="b"/>
            <a:pathLst>
              <a:path w="8608060" h="4234180">
                <a:moveTo>
                  <a:pt x="8607907" y="4233976"/>
                </a:moveTo>
                <a:lnTo>
                  <a:pt x="0" y="4233976"/>
                </a:lnTo>
                <a:lnTo>
                  <a:pt x="0" y="0"/>
                </a:lnTo>
                <a:lnTo>
                  <a:pt x="8607907" y="0"/>
                </a:lnTo>
                <a:lnTo>
                  <a:pt x="8607907" y="4233976"/>
                </a:lnTo>
                <a:close/>
              </a:path>
            </a:pathLst>
          </a:custGeom>
          <a:solidFill>
            <a:srgbClr val="113B63"/>
          </a:solidFill>
        </p:spPr>
        <p:txBody>
          <a:bodyPr wrap="square" lIns="0" tIns="0" rIns="0" bIns="0" rtlCol="0" anchor="ctr"/>
          <a:lstStyle/>
          <a:p>
            <a:pPr algn="ctr"/>
            <a:r>
              <a:rPr lang="en-GB" dirty="0">
                <a:solidFill>
                  <a:schemeClr val="bg1"/>
                </a:solidFill>
              </a:rPr>
              <a:t> </a:t>
            </a:r>
            <a:r>
              <a:rPr lang="en-IN" sz="4800" dirty="0">
                <a:solidFill>
                  <a:schemeClr val="bg1"/>
                </a:solidFill>
              </a:rPr>
              <a:t>Market Analysis, SWOT &amp; Price Drivers</a:t>
            </a:r>
            <a:endParaRPr lang="en-GB" sz="3200" dirty="0">
              <a:solidFill>
                <a:schemeClr val="bg1"/>
              </a:solidFill>
            </a:endParaRPr>
          </a:p>
        </p:txBody>
      </p:sp>
      <p:sp>
        <p:nvSpPr>
          <p:cNvPr id="3" name="object 3"/>
          <p:cNvSpPr txBox="1"/>
          <p:nvPr/>
        </p:nvSpPr>
        <p:spPr>
          <a:xfrm>
            <a:off x="8283537" y="5668950"/>
            <a:ext cx="3581400" cy="585417"/>
          </a:xfrm>
          <a:prstGeom prst="rect">
            <a:avLst/>
          </a:prstGeom>
        </p:spPr>
        <p:txBody>
          <a:bodyPr vert="horz" wrap="square" lIns="0" tIns="15875" rIns="0" bIns="0" rtlCol="0">
            <a:spAutoFit/>
          </a:bodyPr>
          <a:lstStyle/>
          <a:p>
            <a:pPr marL="12700">
              <a:spcBef>
                <a:spcPts val="125"/>
              </a:spcBef>
            </a:pPr>
            <a:r>
              <a:rPr sz="3700" u="sng" spc="-45" dirty="0">
                <a:solidFill>
                  <a:srgbClr val="113B63"/>
                </a:solidFill>
                <a:uFill>
                  <a:solidFill>
                    <a:srgbClr val="113B63"/>
                  </a:solidFill>
                </a:uFill>
                <a:latin typeface="Baskerville" charset="0"/>
                <a:cs typeface="Baskerville" charset="0"/>
              </a:rPr>
              <a:t>A</a:t>
            </a:r>
            <a:r>
              <a:rPr sz="2600" u="sng" spc="-45" dirty="0">
                <a:solidFill>
                  <a:srgbClr val="113B63"/>
                </a:solidFill>
                <a:uFill>
                  <a:solidFill>
                    <a:srgbClr val="113B63"/>
                  </a:solidFill>
                </a:uFill>
                <a:latin typeface="Baskerville" charset="0"/>
                <a:cs typeface="Baskerville" charset="0"/>
              </a:rPr>
              <a:t>NKLESARIA</a:t>
            </a:r>
            <a:r>
              <a:rPr sz="3825" spc="-22" baseline="-22875" dirty="0">
                <a:solidFill>
                  <a:srgbClr val="676A6B"/>
                </a:solidFill>
                <a:latin typeface="Baskerville" charset="0"/>
                <a:cs typeface="Baskerville" charset="0"/>
              </a:rPr>
              <a:t>GROUP</a:t>
            </a:r>
            <a:endParaRPr sz="3825" baseline="-22875" dirty="0">
              <a:latin typeface="Baskerville" charset="0"/>
              <a:cs typeface="Baskerville" charset="0"/>
            </a:endParaRPr>
          </a:p>
        </p:txBody>
      </p:sp>
      <p:sp>
        <p:nvSpPr>
          <p:cNvPr id="4" name="object 4"/>
          <p:cNvSpPr txBox="1"/>
          <p:nvPr/>
        </p:nvSpPr>
        <p:spPr>
          <a:xfrm>
            <a:off x="8873453" y="6179901"/>
            <a:ext cx="1848485" cy="215444"/>
          </a:xfrm>
          <a:prstGeom prst="rect">
            <a:avLst/>
          </a:prstGeom>
        </p:spPr>
        <p:txBody>
          <a:bodyPr vert="horz" wrap="square" lIns="0" tIns="15240" rIns="0" bIns="0" rtlCol="0">
            <a:spAutoFit/>
          </a:bodyPr>
          <a:lstStyle/>
          <a:p>
            <a:pPr marL="12700">
              <a:spcBef>
                <a:spcPts val="120"/>
              </a:spcBef>
            </a:pPr>
            <a:r>
              <a:rPr lang="en-US" sz="1300" spc="10" dirty="0">
                <a:solidFill>
                  <a:srgbClr val="676A6B"/>
                </a:solidFill>
                <a:latin typeface="Baskerville" charset="0"/>
                <a:cs typeface="Baskerville" charset="0"/>
              </a:rPr>
              <a:t>30</a:t>
            </a:r>
            <a:r>
              <a:rPr sz="1300" spc="10" dirty="0">
                <a:solidFill>
                  <a:srgbClr val="676A6B"/>
                </a:solidFill>
                <a:latin typeface="Baskerville" charset="0"/>
                <a:cs typeface="Baskerville" charset="0"/>
              </a:rPr>
              <a:t> </a:t>
            </a:r>
            <a:r>
              <a:rPr sz="1300" spc="-45" dirty="0">
                <a:solidFill>
                  <a:srgbClr val="676A6B"/>
                </a:solidFill>
                <a:latin typeface="Baskerville" charset="0"/>
                <a:cs typeface="Baskerville" charset="0"/>
              </a:rPr>
              <a:t>Years </a:t>
            </a:r>
            <a:r>
              <a:rPr sz="1300" spc="40" dirty="0">
                <a:solidFill>
                  <a:srgbClr val="676A6B"/>
                </a:solidFill>
                <a:latin typeface="Baskerville" charset="0"/>
                <a:cs typeface="Baskerville" charset="0"/>
              </a:rPr>
              <a:t>Of</a:t>
            </a:r>
            <a:r>
              <a:rPr sz="1300" spc="235" dirty="0">
                <a:solidFill>
                  <a:srgbClr val="676A6B"/>
                </a:solidFill>
                <a:latin typeface="Baskerville" charset="0"/>
                <a:cs typeface="Baskerville" charset="0"/>
              </a:rPr>
              <a:t> </a:t>
            </a:r>
            <a:r>
              <a:rPr sz="1300" spc="-15" dirty="0">
                <a:solidFill>
                  <a:srgbClr val="676A6B"/>
                </a:solidFill>
                <a:latin typeface="Baskerville" charset="0"/>
                <a:cs typeface="Baskerville" charset="0"/>
              </a:rPr>
              <a:t>Excellence</a:t>
            </a:r>
            <a:endParaRPr sz="1300" dirty="0">
              <a:latin typeface="Baskerville" charset="0"/>
              <a:cs typeface="Baskerville" charset="0"/>
            </a:endParaRPr>
          </a:p>
        </p:txBody>
      </p:sp>
      <p:sp>
        <p:nvSpPr>
          <p:cNvPr id="7" name="object 7"/>
          <p:cNvSpPr/>
          <p:nvPr/>
        </p:nvSpPr>
        <p:spPr>
          <a:xfrm>
            <a:off x="7813538" y="6534392"/>
            <a:ext cx="3675324" cy="64528"/>
          </a:xfrm>
          <a:custGeom>
            <a:avLst/>
            <a:gdLst/>
            <a:ahLst/>
            <a:cxnLst/>
            <a:rect l="l" t="t" r="r" b="b"/>
            <a:pathLst>
              <a:path w="2776854" h="76200">
                <a:moveTo>
                  <a:pt x="2776537" y="0"/>
                </a:moveTo>
                <a:lnTo>
                  <a:pt x="0" y="0"/>
                </a:lnTo>
                <a:lnTo>
                  <a:pt x="53403" y="76200"/>
                </a:lnTo>
                <a:lnTo>
                  <a:pt x="2776537" y="76200"/>
                </a:lnTo>
                <a:lnTo>
                  <a:pt x="2776537" y="0"/>
                </a:lnTo>
                <a:close/>
              </a:path>
            </a:pathLst>
          </a:custGeom>
          <a:solidFill>
            <a:srgbClr val="98D5C9">
              <a:alpha val="59999"/>
            </a:srgbClr>
          </a:solidFill>
        </p:spPr>
        <p:txBody>
          <a:bodyPr wrap="square" lIns="0" tIns="0" rIns="0" bIns="0" rtlCol="0"/>
          <a:lstStyle/>
          <a:p>
            <a:endParaRPr/>
          </a:p>
        </p:txBody>
      </p:sp>
      <p:sp>
        <p:nvSpPr>
          <p:cNvPr id="6" name="object 6"/>
          <p:cNvSpPr/>
          <p:nvPr/>
        </p:nvSpPr>
        <p:spPr>
          <a:xfrm>
            <a:off x="609599" y="6563060"/>
            <a:ext cx="7297271" cy="181033"/>
          </a:xfrm>
          <a:custGeom>
            <a:avLst/>
            <a:gdLst/>
            <a:ahLst/>
            <a:cxnLst/>
            <a:rect l="l" t="t" r="r" b="b"/>
            <a:pathLst>
              <a:path w="8623300">
                <a:moveTo>
                  <a:pt x="0" y="0"/>
                </a:moveTo>
                <a:lnTo>
                  <a:pt x="8623300" y="0"/>
                </a:lnTo>
              </a:path>
            </a:pathLst>
          </a:custGeom>
          <a:ln w="50800">
            <a:solidFill>
              <a:srgbClr val="00507C"/>
            </a:solidFill>
          </a:ln>
        </p:spPr>
        <p:txBody>
          <a:bodyPr wrap="square" lIns="0" tIns="0" rIns="0" bIns="0" rtlCol="0"/>
          <a:lstStyle/>
          <a:p>
            <a:endParaRPr/>
          </a:p>
        </p:txBody>
      </p:sp>
    </p:spTree>
    <p:extLst>
      <p:ext uri="{BB962C8B-B14F-4D97-AF65-F5344CB8AC3E}">
        <p14:creationId xmlns:p14="http://schemas.microsoft.com/office/powerpoint/2010/main" val="103885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AF7DC9-EFE4-43B8-81F2-F25E6392B606}"/>
              </a:ext>
            </a:extLst>
          </p:cNvPr>
          <p:cNvPicPr>
            <a:picLocks noChangeAspect="1"/>
          </p:cNvPicPr>
          <p:nvPr/>
        </p:nvPicPr>
        <p:blipFill>
          <a:blip r:embed="rId2"/>
          <a:stretch>
            <a:fillRect/>
          </a:stretch>
        </p:blipFill>
        <p:spPr>
          <a:xfrm>
            <a:off x="4300889" y="1163683"/>
            <a:ext cx="4970794" cy="5601006"/>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721286" y="8960"/>
            <a:ext cx="10749427"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Search for and extract data that can help with Market Analysis, Price Drivers and SWOT</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dirty="0">
                <a:solidFill>
                  <a:schemeClr val="bg1"/>
                </a:solidFill>
              </a:rPr>
              <a:t>Once downloaded, open the pdf file and go to the ‘Table of Contents’</a:t>
            </a: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Follow the Table of Contents to find data on Company Overview, Business Overview, Market Risks and Organisational structure</a:t>
            </a:r>
          </a:p>
        </p:txBody>
      </p:sp>
      <p:sp>
        <p:nvSpPr>
          <p:cNvPr id="7" name="Rounded Rectangle 9">
            <a:extLst>
              <a:ext uri="{FF2B5EF4-FFF2-40B4-BE49-F238E27FC236}">
                <a16:creationId xmlns:a16="http://schemas.microsoft.com/office/drawing/2014/main" id="{1E5E12C4-D75F-451D-9FA6-3710CAEFD088}"/>
              </a:ext>
            </a:extLst>
          </p:cNvPr>
          <p:cNvSpPr/>
          <p:nvPr/>
        </p:nvSpPr>
        <p:spPr>
          <a:xfrm>
            <a:off x="4056406" y="1660124"/>
            <a:ext cx="5362802" cy="541538"/>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8" name="Rounded Rectangle 9">
            <a:extLst>
              <a:ext uri="{FF2B5EF4-FFF2-40B4-BE49-F238E27FC236}">
                <a16:creationId xmlns:a16="http://schemas.microsoft.com/office/drawing/2014/main" id="{04570F4A-FB38-43AD-B57A-FA96C54A3B2F}"/>
              </a:ext>
            </a:extLst>
          </p:cNvPr>
          <p:cNvSpPr/>
          <p:nvPr/>
        </p:nvSpPr>
        <p:spPr>
          <a:xfrm>
            <a:off x="4300889" y="1163683"/>
            <a:ext cx="999080" cy="274500"/>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1" name="Connector: Elbow 20">
            <a:extLst>
              <a:ext uri="{FF2B5EF4-FFF2-40B4-BE49-F238E27FC236}">
                <a16:creationId xmlns:a16="http://schemas.microsoft.com/office/drawing/2014/main" id="{FFD59F5D-2A95-4178-AF41-2A932898D9D8}"/>
              </a:ext>
            </a:extLst>
          </p:cNvPr>
          <p:cNvCxnSpPr>
            <a:cxnSpLocks/>
            <a:endCxn id="8" idx="1"/>
          </p:cNvCxnSpPr>
          <p:nvPr/>
        </p:nvCxnSpPr>
        <p:spPr>
          <a:xfrm flipV="1">
            <a:off x="2531967" y="1300933"/>
            <a:ext cx="1768922" cy="1228698"/>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5A33F0F-8517-477E-B1E8-09158C124152}"/>
              </a:ext>
            </a:extLst>
          </p:cNvPr>
          <p:cNvCxnSpPr>
            <a:cxnSpLocks/>
          </p:cNvCxnSpPr>
          <p:nvPr/>
        </p:nvCxnSpPr>
        <p:spPr>
          <a:xfrm rot="5400000" flipH="1" flipV="1">
            <a:off x="1076469" y="2658081"/>
            <a:ext cx="3533313" cy="2620477"/>
          </a:xfrm>
          <a:prstGeom prst="bentConnector3">
            <a:avLst>
              <a:gd name="adj1" fmla="val 25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2872E77-FBAF-400C-AACB-BC0DEFE3A1D4}"/>
              </a:ext>
            </a:extLst>
          </p:cNvPr>
          <p:cNvSpPr/>
          <p:nvPr/>
        </p:nvSpPr>
        <p:spPr>
          <a:xfrm>
            <a:off x="10289219" y="1100831"/>
            <a:ext cx="1455519" cy="71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Sample 1- Arcelor Mittal </a:t>
            </a:r>
          </a:p>
        </p:txBody>
      </p:sp>
    </p:spTree>
    <p:extLst>
      <p:ext uri="{BB962C8B-B14F-4D97-AF65-F5344CB8AC3E}">
        <p14:creationId xmlns:p14="http://schemas.microsoft.com/office/powerpoint/2010/main" val="122127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0963DB6-D205-46CD-AD2A-699B0B452888}"/>
              </a:ext>
            </a:extLst>
          </p:cNvPr>
          <p:cNvPicPr>
            <a:picLocks noChangeAspect="1"/>
          </p:cNvPicPr>
          <p:nvPr/>
        </p:nvPicPr>
        <p:blipFill>
          <a:blip r:embed="rId2"/>
          <a:stretch>
            <a:fillRect/>
          </a:stretch>
        </p:blipFill>
        <p:spPr>
          <a:xfrm>
            <a:off x="3248817" y="1214131"/>
            <a:ext cx="6685758" cy="5200956"/>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676133" y="93311"/>
            <a:ext cx="10749427"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Search for and extract data that can help with Market Analysis, Price Drivers and SWOT</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dirty="0">
                <a:solidFill>
                  <a:schemeClr val="bg1"/>
                </a:solidFill>
              </a:rPr>
              <a:t>Once downloaded, open the pdf file and go to the ‘Table of Contents’</a:t>
            </a: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Follow the Table of Contents to find data on Company Overview, Business Overview, Market Risks and organisational structure</a:t>
            </a:r>
          </a:p>
        </p:txBody>
      </p:sp>
      <p:sp>
        <p:nvSpPr>
          <p:cNvPr id="7" name="Rounded Rectangle 9">
            <a:extLst>
              <a:ext uri="{FF2B5EF4-FFF2-40B4-BE49-F238E27FC236}">
                <a16:creationId xmlns:a16="http://schemas.microsoft.com/office/drawing/2014/main" id="{1E5E12C4-D75F-451D-9FA6-3710CAEFD088}"/>
              </a:ext>
            </a:extLst>
          </p:cNvPr>
          <p:cNvSpPr/>
          <p:nvPr/>
        </p:nvSpPr>
        <p:spPr>
          <a:xfrm>
            <a:off x="3248816" y="2256106"/>
            <a:ext cx="6552131" cy="354044"/>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8" name="Rounded Rectangle 9">
            <a:extLst>
              <a:ext uri="{FF2B5EF4-FFF2-40B4-BE49-F238E27FC236}">
                <a16:creationId xmlns:a16="http://schemas.microsoft.com/office/drawing/2014/main" id="{04570F4A-FB38-43AD-B57A-FA96C54A3B2F}"/>
              </a:ext>
            </a:extLst>
          </p:cNvPr>
          <p:cNvSpPr/>
          <p:nvPr/>
        </p:nvSpPr>
        <p:spPr>
          <a:xfrm>
            <a:off x="3150613" y="1214830"/>
            <a:ext cx="999080" cy="274500"/>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1" name="Connector: Elbow 20">
            <a:extLst>
              <a:ext uri="{FF2B5EF4-FFF2-40B4-BE49-F238E27FC236}">
                <a16:creationId xmlns:a16="http://schemas.microsoft.com/office/drawing/2014/main" id="{FFD59F5D-2A95-4178-AF41-2A932898D9D8}"/>
              </a:ext>
            </a:extLst>
          </p:cNvPr>
          <p:cNvCxnSpPr>
            <a:cxnSpLocks/>
            <a:endCxn id="8" idx="1"/>
          </p:cNvCxnSpPr>
          <p:nvPr/>
        </p:nvCxnSpPr>
        <p:spPr>
          <a:xfrm flipV="1">
            <a:off x="1381691" y="1352080"/>
            <a:ext cx="1768922" cy="1228698"/>
          </a:xfrm>
          <a:prstGeom prst="bentConnector3">
            <a:avLst>
              <a:gd name="adj1" fmla="val 8011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5A33F0F-8517-477E-B1E8-09158C124152}"/>
              </a:ext>
            </a:extLst>
          </p:cNvPr>
          <p:cNvCxnSpPr>
            <a:cxnSpLocks/>
          </p:cNvCxnSpPr>
          <p:nvPr/>
        </p:nvCxnSpPr>
        <p:spPr>
          <a:xfrm rot="5400000" flipH="1" flipV="1">
            <a:off x="875193" y="3267845"/>
            <a:ext cx="3124827" cy="1809438"/>
          </a:xfrm>
          <a:prstGeom prst="bentConnector3">
            <a:avLst>
              <a:gd name="adj1" fmla="val -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6AC79EE-3414-47ED-8A46-807000E1DB76}"/>
              </a:ext>
            </a:extLst>
          </p:cNvPr>
          <p:cNvSpPr/>
          <p:nvPr/>
        </p:nvSpPr>
        <p:spPr>
          <a:xfrm>
            <a:off x="10289219" y="1100831"/>
            <a:ext cx="1455519" cy="71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Sample 2- Nucor Corporation</a:t>
            </a:r>
          </a:p>
        </p:txBody>
      </p:sp>
    </p:spTree>
    <p:extLst>
      <p:ext uri="{BB962C8B-B14F-4D97-AF65-F5344CB8AC3E}">
        <p14:creationId xmlns:p14="http://schemas.microsoft.com/office/powerpoint/2010/main" val="18981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EE8C13-8F7A-4C5B-82AF-AAEE64053463}"/>
              </a:ext>
            </a:extLst>
          </p:cNvPr>
          <p:cNvPicPr>
            <a:picLocks noChangeAspect="1"/>
          </p:cNvPicPr>
          <p:nvPr/>
        </p:nvPicPr>
        <p:blipFill>
          <a:blip r:embed="rId2"/>
          <a:stretch>
            <a:fillRect/>
          </a:stretch>
        </p:blipFill>
        <p:spPr>
          <a:xfrm>
            <a:off x="4509856" y="1290718"/>
            <a:ext cx="4339819" cy="5214096"/>
          </a:xfrm>
          <a:prstGeom prst="rect">
            <a:avLst/>
          </a:prstGeom>
        </p:spPr>
      </p:pic>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dirty="0">
                <a:solidFill>
                  <a:schemeClr val="bg1"/>
                </a:solidFill>
              </a:rPr>
              <a:t>Under the ‘Company Overview’ section you can find valuable information on the following:</a:t>
            </a:r>
          </a:p>
          <a:p>
            <a:pPr marL="0" lvl="1">
              <a:buClr>
                <a:srgbClr val="94B6D2">
                  <a:lumMod val="50000"/>
                </a:srgbClr>
              </a:buClr>
            </a:pPr>
            <a:endParaRPr lang="en-IN" sz="2000" dirty="0">
              <a:solidFill>
                <a:schemeClr val="bg1"/>
              </a:solidFill>
            </a:endParaRPr>
          </a:p>
          <a:p>
            <a:pPr marL="0" lvl="1">
              <a:buClr>
                <a:srgbClr val="94B6D2">
                  <a:lumMod val="50000"/>
                </a:srgbClr>
              </a:buClr>
            </a:pPr>
            <a:r>
              <a:rPr lang="en-IN" dirty="0">
                <a:solidFill>
                  <a:schemeClr val="bg1"/>
                </a:solidFill>
              </a:rPr>
              <a:t>Number of Business Units, Functions of each Business units, Geographical distribution of Company units, Products manufactured, Business sectors catered, Number of employees</a:t>
            </a:r>
          </a:p>
        </p:txBody>
      </p:sp>
      <p:sp>
        <p:nvSpPr>
          <p:cNvPr id="8" name="Rounded Rectangle 9">
            <a:extLst>
              <a:ext uri="{FF2B5EF4-FFF2-40B4-BE49-F238E27FC236}">
                <a16:creationId xmlns:a16="http://schemas.microsoft.com/office/drawing/2014/main" id="{04570F4A-FB38-43AD-B57A-FA96C54A3B2F}"/>
              </a:ext>
            </a:extLst>
          </p:cNvPr>
          <p:cNvSpPr/>
          <p:nvPr/>
        </p:nvSpPr>
        <p:spPr>
          <a:xfrm>
            <a:off x="4509856" y="1290718"/>
            <a:ext cx="949911" cy="227364"/>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1" name="Connector: Elbow 20">
            <a:extLst>
              <a:ext uri="{FF2B5EF4-FFF2-40B4-BE49-F238E27FC236}">
                <a16:creationId xmlns:a16="http://schemas.microsoft.com/office/drawing/2014/main" id="{FFD59F5D-2A95-4178-AF41-2A932898D9D8}"/>
              </a:ext>
            </a:extLst>
          </p:cNvPr>
          <p:cNvCxnSpPr>
            <a:cxnSpLocks/>
            <a:endCxn id="8" idx="1"/>
          </p:cNvCxnSpPr>
          <p:nvPr/>
        </p:nvCxnSpPr>
        <p:spPr>
          <a:xfrm flipV="1">
            <a:off x="2740934" y="1404400"/>
            <a:ext cx="1768922" cy="1198766"/>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5A33F0F-8517-477E-B1E8-09158C124152}"/>
              </a:ext>
            </a:extLst>
          </p:cNvPr>
          <p:cNvCxnSpPr>
            <a:cxnSpLocks/>
          </p:cNvCxnSpPr>
          <p:nvPr/>
        </p:nvCxnSpPr>
        <p:spPr>
          <a:xfrm flipV="1">
            <a:off x="1891937" y="5370990"/>
            <a:ext cx="2606196" cy="426129"/>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9">
            <a:extLst>
              <a:ext uri="{FF2B5EF4-FFF2-40B4-BE49-F238E27FC236}">
                <a16:creationId xmlns:a16="http://schemas.microsoft.com/office/drawing/2014/main" id="{B80E354F-BD4F-472E-8489-CB8F37F08477}"/>
              </a:ext>
            </a:extLst>
          </p:cNvPr>
          <p:cNvSpPr/>
          <p:nvPr/>
        </p:nvSpPr>
        <p:spPr>
          <a:xfrm>
            <a:off x="4498133" y="5264473"/>
            <a:ext cx="2185617" cy="1216889"/>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15" name="Rounded Rectangle 9">
            <a:extLst>
              <a:ext uri="{FF2B5EF4-FFF2-40B4-BE49-F238E27FC236}">
                <a16:creationId xmlns:a16="http://schemas.microsoft.com/office/drawing/2014/main" id="{77FE3D34-FFB9-415C-82CD-662C635FEFC9}"/>
              </a:ext>
            </a:extLst>
          </p:cNvPr>
          <p:cNvSpPr/>
          <p:nvPr/>
        </p:nvSpPr>
        <p:spPr>
          <a:xfrm>
            <a:off x="6728025" y="1242610"/>
            <a:ext cx="2077375" cy="5316888"/>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23" name="object 10">
            <a:extLst>
              <a:ext uri="{FF2B5EF4-FFF2-40B4-BE49-F238E27FC236}">
                <a16:creationId xmlns:a16="http://schemas.microsoft.com/office/drawing/2014/main" id="{2F6C17BE-FDF0-478C-BE7E-964D893C2CD3}"/>
              </a:ext>
            </a:extLst>
          </p:cNvPr>
          <p:cNvSpPr txBox="1">
            <a:spLocks/>
          </p:cNvSpPr>
          <p:nvPr/>
        </p:nvSpPr>
        <p:spPr>
          <a:xfrm>
            <a:off x="676133" y="93311"/>
            <a:ext cx="10749427"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Search for and extract data that can help with Market Analysis, Price Drivers and SWOT</a:t>
            </a:r>
            <a:endParaRPr lang="en-IN" sz="3600" spc="20" dirty="0">
              <a:solidFill>
                <a:srgbClr val="113B63"/>
              </a:solidFill>
              <a:latin typeface="+mn-lt"/>
            </a:endParaRPr>
          </a:p>
        </p:txBody>
      </p:sp>
      <p:sp>
        <p:nvSpPr>
          <p:cNvPr id="25" name="Rectangle 24">
            <a:extLst>
              <a:ext uri="{FF2B5EF4-FFF2-40B4-BE49-F238E27FC236}">
                <a16:creationId xmlns:a16="http://schemas.microsoft.com/office/drawing/2014/main" id="{F50B3A7C-3554-4AB3-9CD4-41A1525C83FC}"/>
              </a:ext>
            </a:extLst>
          </p:cNvPr>
          <p:cNvSpPr/>
          <p:nvPr/>
        </p:nvSpPr>
        <p:spPr>
          <a:xfrm>
            <a:off x="10289219" y="1100831"/>
            <a:ext cx="1455519" cy="71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Arcelor Mittal Annual Report </a:t>
            </a:r>
          </a:p>
        </p:txBody>
      </p:sp>
    </p:spTree>
    <p:extLst>
      <p:ext uri="{BB962C8B-B14F-4D97-AF65-F5344CB8AC3E}">
        <p14:creationId xmlns:p14="http://schemas.microsoft.com/office/powerpoint/2010/main" val="121059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228E9-FC96-4A96-B962-623FF0DA524F}"/>
              </a:ext>
            </a:extLst>
          </p:cNvPr>
          <p:cNvPicPr>
            <a:picLocks noChangeAspect="1"/>
          </p:cNvPicPr>
          <p:nvPr/>
        </p:nvPicPr>
        <p:blipFill>
          <a:blip r:embed="rId2"/>
          <a:stretch>
            <a:fillRect/>
          </a:stretch>
        </p:blipFill>
        <p:spPr>
          <a:xfrm>
            <a:off x="4412202" y="1156853"/>
            <a:ext cx="4224894" cy="5347962"/>
          </a:xfrm>
          <a:prstGeom prst="rect">
            <a:avLst/>
          </a:prstGeom>
        </p:spPr>
      </p:pic>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dirty="0">
                <a:solidFill>
                  <a:schemeClr val="bg1"/>
                </a:solidFill>
              </a:rPr>
              <a:t>Under the ‘Business Overview and Risks’ section you can find valuable information on the following:</a:t>
            </a: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Supply Market Overview Data (can be used in determining Price drivers)  and Business Risks ( can be used in the company SWOT)</a:t>
            </a:r>
          </a:p>
        </p:txBody>
      </p:sp>
      <p:cxnSp>
        <p:nvCxnSpPr>
          <p:cNvPr id="20" name="Connector: Elbow 19">
            <a:extLst>
              <a:ext uri="{FF2B5EF4-FFF2-40B4-BE49-F238E27FC236}">
                <a16:creationId xmlns:a16="http://schemas.microsoft.com/office/drawing/2014/main" id="{25A33F0F-8517-477E-B1E8-09158C124152}"/>
              </a:ext>
            </a:extLst>
          </p:cNvPr>
          <p:cNvCxnSpPr>
            <a:cxnSpLocks/>
            <a:endCxn id="11" idx="1"/>
          </p:cNvCxnSpPr>
          <p:nvPr/>
        </p:nvCxnSpPr>
        <p:spPr>
          <a:xfrm flipV="1">
            <a:off x="2645546" y="3861987"/>
            <a:ext cx="1638939" cy="1517881"/>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9">
            <a:extLst>
              <a:ext uri="{FF2B5EF4-FFF2-40B4-BE49-F238E27FC236}">
                <a16:creationId xmlns:a16="http://schemas.microsoft.com/office/drawing/2014/main" id="{B80E354F-BD4F-472E-8489-CB8F37F08477}"/>
              </a:ext>
            </a:extLst>
          </p:cNvPr>
          <p:cNvSpPr/>
          <p:nvPr/>
        </p:nvSpPr>
        <p:spPr>
          <a:xfrm>
            <a:off x="4284485" y="1242610"/>
            <a:ext cx="2151826" cy="5238753"/>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15" name="Rounded Rectangle 9">
            <a:extLst>
              <a:ext uri="{FF2B5EF4-FFF2-40B4-BE49-F238E27FC236}">
                <a16:creationId xmlns:a16="http://schemas.microsoft.com/office/drawing/2014/main" id="{77FE3D34-FFB9-415C-82CD-662C635FEFC9}"/>
              </a:ext>
            </a:extLst>
          </p:cNvPr>
          <p:cNvSpPr/>
          <p:nvPr/>
        </p:nvSpPr>
        <p:spPr>
          <a:xfrm>
            <a:off x="6436311" y="1242610"/>
            <a:ext cx="2200785" cy="5238753"/>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12" name="Rectangle 11">
            <a:extLst>
              <a:ext uri="{FF2B5EF4-FFF2-40B4-BE49-F238E27FC236}">
                <a16:creationId xmlns:a16="http://schemas.microsoft.com/office/drawing/2014/main" id="{BC347CB5-DBB0-4A36-A53C-C41488553CD2}"/>
              </a:ext>
            </a:extLst>
          </p:cNvPr>
          <p:cNvSpPr/>
          <p:nvPr/>
        </p:nvSpPr>
        <p:spPr>
          <a:xfrm>
            <a:off x="10289219" y="1100831"/>
            <a:ext cx="1455519" cy="71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Arcelor Mittal Annual Report </a:t>
            </a:r>
          </a:p>
        </p:txBody>
      </p:sp>
      <p:sp>
        <p:nvSpPr>
          <p:cNvPr id="14" name="object 10">
            <a:extLst>
              <a:ext uri="{FF2B5EF4-FFF2-40B4-BE49-F238E27FC236}">
                <a16:creationId xmlns:a16="http://schemas.microsoft.com/office/drawing/2014/main" id="{BBF8A97E-840B-4527-99F5-605BECD84C78}"/>
              </a:ext>
            </a:extLst>
          </p:cNvPr>
          <p:cNvSpPr txBox="1">
            <a:spLocks/>
          </p:cNvSpPr>
          <p:nvPr/>
        </p:nvSpPr>
        <p:spPr>
          <a:xfrm>
            <a:off x="676133" y="93311"/>
            <a:ext cx="10749427"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Search for and extract data that can help with Market Analysis, Price Drivers and SWOT</a:t>
            </a:r>
            <a:endParaRPr lang="en-IN" sz="3600" spc="20" dirty="0">
              <a:solidFill>
                <a:srgbClr val="113B63"/>
              </a:solidFill>
              <a:latin typeface="+mn-lt"/>
            </a:endParaRPr>
          </a:p>
        </p:txBody>
      </p:sp>
    </p:spTree>
    <p:extLst>
      <p:ext uri="{BB962C8B-B14F-4D97-AF65-F5344CB8AC3E}">
        <p14:creationId xmlns:p14="http://schemas.microsoft.com/office/powerpoint/2010/main" val="122170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488772"/>
            <a:ext cx="10927976" cy="5039199"/>
          </a:xfrm>
          <a:custGeom>
            <a:avLst/>
            <a:gdLst/>
            <a:ahLst/>
            <a:cxnLst/>
            <a:rect l="l" t="t" r="r" b="b"/>
            <a:pathLst>
              <a:path w="8608060" h="4234180">
                <a:moveTo>
                  <a:pt x="8607907" y="4233976"/>
                </a:moveTo>
                <a:lnTo>
                  <a:pt x="0" y="4233976"/>
                </a:lnTo>
                <a:lnTo>
                  <a:pt x="0" y="0"/>
                </a:lnTo>
                <a:lnTo>
                  <a:pt x="8607907" y="0"/>
                </a:lnTo>
                <a:lnTo>
                  <a:pt x="8607907" y="4233976"/>
                </a:lnTo>
                <a:close/>
              </a:path>
            </a:pathLst>
          </a:custGeom>
          <a:solidFill>
            <a:srgbClr val="113B63"/>
          </a:solidFill>
        </p:spPr>
        <p:txBody>
          <a:bodyPr wrap="square" lIns="0" tIns="0" rIns="0" bIns="0" rtlCol="0" anchor="ctr"/>
          <a:lstStyle/>
          <a:p>
            <a:pPr algn="ctr"/>
            <a:r>
              <a:rPr lang="en-GB" dirty="0">
                <a:solidFill>
                  <a:schemeClr val="bg1"/>
                </a:solidFill>
              </a:rPr>
              <a:t> </a:t>
            </a:r>
            <a:r>
              <a:rPr lang="en-IN" sz="4800" dirty="0">
                <a:solidFill>
                  <a:schemeClr val="bg1"/>
                </a:solidFill>
              </a:rPr>
              <a:t>Financial Health Tool</a:t>
            </a:r>
            <a:endParaRPr lang="en-GB" sz="3200" dirty="0">
              <a:solidFill>
                <a:schemeClr val="bg1"/>
              </a:solidFill>
            </a:endParaRPr>
          </a:p>
        </p:txBody>
      </p:sp>
      <p:sp>
        <p:nvSpPr>
          <p:cNvPr id="3" name="object 3"/>
          <p:cNvSpPr txBox="1"/>
          <p:nvPr/>
        </p:nvSpPr>
        <p:spPr>
          <a:xfrm>
            <a:off x="8283537" y="5668950"/>
            <a:ext cx="3581400" cy="585417"/>
          </a:xfrm>
          <a:prstGeom prst="rect">
            <a:avLst/>
          </a:prstGeom>
        </p:spPr>
        <p:txBody>
          <a:bodyPr vert="horz" wrap="square" lIns="0" tIns="15875" rIns="0" bIns="0" rtlCol="0">
            <a:spAutoFit/>
          </a:bodyPr>
          <a:lstStyle/>
          <a:p>
            <a:pPr marL="12700">
              <a:spcBef>
                <a:spcPts val="125"/>
              </a:spcBef>
            </a:pPr>
            <a:r>
              <a:rPr sz="3700" u="sng" spc="-45" dirty="0">
                <a:solidFill>
                  <a:srgbClr val="113B63"/>
                </a:solidFill>
                <a:uFill>
                  <a:solidFill>
                    <a:srgbClr val="113B63"/>
                  </a:solidFill>
                </a:uFill>
                <a:latin typeface="Baskerville" charset="0"/>
                <a:cs typeface="Baskerville" charset="0"/>
              </a:rPr>
              <a:t>A</a:t>
            </a:r>
            <a:r>
              <a:rPr sz="2600" u="sng" spc="-45" dirty="0">
                <a:solidFill>
                  <a:srgbClr val="113B63"/>
                </a:solidFill>
                <a:uFill>
                  <a:solidFill>
                    <a:srgbClr val="113B63"/>
                  </a:solidFill>
                </a:uFill>
                <a:latin typeface="Baskerville" charset="0"/>
                <a:cs typeface="Baskerville" charset="0"/>
              </a:rPr>
              <a:t>NKLESARIA</a:t>
            </a:r>
            <a:r>
              <a:rPr sz="3825" spc="-22" baseline="-22875" dirty="0">
                <a:solidFill>
                  <a:srgbClr val="676A6B"/>
                </a:solidFill>
                <a:latin typeface="Baskerville" charset="0"/>
                <a:cs typeface="Baskerville" charset="0"/>
              </a:rPr>
              <a:t>GROUP</a:t>
            </a:r>
            <a:endParaRPr sz="3825" baseline="-22875" dirty="0">
              <a:latin typeface="Baskerville" charset="0"/>
              <a:cs typeface="Baskerville" charset="0"/>
            </a:endParaRPr>
          </a:p>
        </p:txBody>
      </p:sp>
      <p:sp>
        <p:nvSpPr>
          <p:cNvPr id="4" name="object 4"/>
          <p:cNvSpPr txBox="1"/>
          <p:nvPr/>
        </p:nvSpPr>
        <p:spPr>
          <a:xfrm>
            <a:off x="8873453" y="6179901"/>
            <a:ext cx="1848485" cy="215444"/>
          </a:xfrm>
          <a:prstGeom prst="rect">
            <a:avLst/>
          </a:prstGeom>
        </p:spPr>
        <p:txBody>
          <a:bodyPr vert="horz" wrap="square" lIns="0" tIns="15240" rIns="0" bIns="0" rtlCol="0">
            <a:spAutoFit/>
          </a:bodyPr>
          <a:lstStyle/>
          <a:p>
            <a:pPr marL="12700">
              <a:spcBef>
                <a:spcPts val="120"/>
              </a:spcBef>
            </a:pPr>
            <a:r>
              <a:rPr lang="en-US" sz="1300" spc="10" dirty="0">
                <a:solidFill>
                  <a:srgbClr val="676A6B"/>
                </a:solidFill>
                <a:latin typeface="Baskerville" charset="0"/>
                <a:cs typeface="Baskerville" charset="0"/>
              </a:rPr>
              <a:t>30</a:t>
            </a:r>
            <a:r>
              <a:rPr sz="1300" spc="10" dirty="0">
                <a:solidFill>
                  <a:srgbClr val="676A6B"/>
                </a:solidFill>
                <a:latin typeface="Baskerville" charset="0"/>
                <a:cs typeface="Baskerville" charset="0"/>
              </a:rPr>
              <a:t> </a:t>
            </a:r>
            <a:r>
              <a:rPr sz="1300" spc="-45" dirty="0">
                <a:solidFill>
                  <a:srgbClr val="676A6B"/>
                </a:solidFill>
                <a:latin typeface="Baskerville" charset="0"/>
                <a:cs typeface="Baskerville" charset="0"/>
              </a:rPr>
              <a:t>Years </a:t>
            </a:r>
            <a:r>
              <a:rPr sz="1300" spc="40" dirty="0">
                <a:solidFill>
                  <a:srgbClr val="676A6B"/>
                </a:solidFill>
                <a:latin typeface="Baskerville" charset="0"/>
                <a:cs typeface="Baskerville" charset="0"/>
              </a:rPr>
              <a:t>Of</a:t>
            </a:r>
            <a:r>
              <a:rPr sz="1300" spc="235" dirty="0">
                <a:solidFill>
                  <a:srgbClr val="676A6B"/>
                </a:solidFill>
                <a:latin typeface="Baskerville" charset="0"/>
                <a:cs typeface="Baskerville" charset="0"/>
              </a:rPr>
              <a:t> </a:t>
            </a:r>
            <a:r>
              <a:rPr sz="1300" spc="-15" dirty="0">
                <a:solidFill>
                  <a:srgbClr val="676A6B"/>
                </a:solidFill>
                <a:latin typeface="Baskerville" charset="0"/>
                <a:cs typeface="Baskerville" charset="0"/>
              </a:rPr>
              <a:t>Excellence</a:t>
            </a:r>
            <a:endParaRPr sz="1300" dirty="0">
              <a:latin typeface="Baskerville" charset="0"/>
              <a:cs typeface="Baskerville" charset="0"/>
            </a:endParaRPr>
          </a:p>
        </p:txBody>
      </p:sp>
      <p:sp>
        <p:nvSpPr>
          <p:cNvPr id="7" name="object 7"/>
          <p:cNvSpPr/>
          <p:nvPr/>
        </p:nvSpPr>
        <p:spPr>
          <a:xfrm>
            <a:off x="7813538" y="6534392"/>
            <a:ext cx="3675324" cy="64528"/>
          </a:xfrm>
          <a:custGeom>
            <a:avLst/>
            <a:gdLst/>
            <a:ahLst/>
            <a:cxnLst/>
            <a:rect l="l" t="t" r="r" b="b"/>
            <a:pathLst>
              <a:path w="2776854" h="76200">
                <a:moveTo>
                  <a:pt x="2776537" y="0"/>
                </a:moveTo>
                <a:lnTo>
                  <a:pt x="0" y="0"/>
                </a:lnTo>
                <a:lnTo>
                  <a:pt x="53403" y="76200"/>
                </a:lnTo>
                <a:lnTo>
                  <a:pt x="2776537" y="76200"/>
                </a:lnTo>
                <a:lnTo>
                  <a:pt x="2776537" y="0"/>
                </a:lnTo>
                <a:close/>
              </a:path>
            </a:pathLst>
          </a:custGeom>
          <a:solidFill>
            <a:srgbClr val="98D5C9">
              <a:alpha val="59999"/>
            </a:srgbClr>
          </a:solidFill>
        </p:spPr>
        <p:txBody>
          <a:bodyPr wrap="square" lIns="0" tIns="0" rIns="0" bIns="0" rtlCol="0"/>
          <a:lstStyle/>
          <a:p>
            <a:endParaRPr/>
          </a:p>
        </p:txBody>
      </p:sp>
      <p:sp>
        <p:nvSpPr>
          <p:cNvPr id="6" name="object 6"/>
          <p:cNvSpPr/>
          <p:nvPr/>
        </p:nvSpPr>
        <p:spPr>
          <a:xfrm>
            <a:off x="609599" y="6563060"/>
            <a:ext cx="7297271" cy="181033"/>
          </a:xfrm>
          <a:custGeom>
            <a:avLst/>
            <a:gdLst/>
            <a:ahLst/>
            <a:cxnLst/>
            <a:rect l="l" t="t" r="r" b="b"/>
            <a:pathLst>
              <a:path w="8623300">
                <a:moveTo>
                  <a:pt x="0" y="0"/>
                </a:moveTo>
                <a:lnTo>
                  <a:pt x="8623300" y="0"/>
                </a:lnTo>
              </a:path>
            </a:pathLst>
          </a:custGeom>
          <a:ln w="50800">
            <a:solidFill>
              <a:srgbClr val="00507C"/>
            </a:solidFill>
          </a:ln>
        </p:spPr>
        <p:txBody>
          <a:bodyPr wrap="square" lIns="0" tIns="0" rIns="0" bIns="0" rtlCol="0"/>
          <a:lstStyle/>
          <a:p>
            <a:endParaRPr/>
          </a:p>
        </p:txBody>
      </p:sp>
    </p:spTree>
    <p:extLst>
      <p:ext uri="{BB962C8B-B14F-4D97-AF65-F5344CB8AC3E}">
        <p14:creationId xmlns:p14="http://schemas.microsoft.com/office/powerpoint/2010/main" val="347327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44DEAF-9CC8-4532-9508-1A5F9738388E}"/>
              </a:ext>
            </a:extLst>
          </p:cNvPr>
          <p:cNvPicPr>
            <a:picLocks noChangeAspect="1"/>
          </p:cNvPicPr>
          <p:nvPr/>
        </p:nvPicPr>
        <p:blipFill>
          <a:blip r:embed="rId2"/>
          <a:stretch>
            <a:fillRect/>
          </a:stretch>
        </p:blipFill>
        <p:spPr>
          <a:xfrm>
            <a:off x="4815989" y="1153493"/>
            <a:ext cx="4318908" cy="5326887"/>
          </a:xfrm>
          <a:prstGeom prst="rect">
            <a:avLst/>
          </a:prstGeom>
        </p:spPr>
      </p:pic>
      <p:sp>
        <p:nvSpPr>
          <p:cNvPr id="9" name="object 10">
            <a:extLst>
              <a:ext uri="{FF2B5EF4-FFF2-40B4-BE49-F238E27FC236}">
                <a16:creationId xmlns:a16="http://schemas.microsoft.com/office/drawing/2014/main" id="{561C69A3-2BE5-4EC0-B5B2-CDC790D20FA9}"/>
              </a:ext>
            </a:extLst>
          </p:cNvPr>
          <p:cNvSpPr txBox="1">
            <a:spLocks/>
          </p:cNvSpPr>
          <p:nvPr/>
        </p:nvSpPr>
        <p:spPr>
          <a:xfrm>
            <a:off x="676133" y="93311"/>
            <a:ext cx="10749427" cy="11208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3600" spc="45" dirty="0">
                <a:solidFill>
                  <a:srgbClr val="113B63"/>
                </a:solidFill>
                <a:latin typeface="+mn-lt"/>
              </a:rPr>
              <a:t>Search for and extract data required to conduct a financial health analysis</a:t>
            </a:r>
            <a:endParaRPr lang="en-IN" sz="3600" spc="20" dirty="0">
              <a:solidFill>
                <a:srgbClr val="113B63"/>
              </a:solidFill>
              <a:latin typeface="+mn-lt"/>
            </a:endParaRPr>
          </a:p>
        </p:txBody>
      </p:sp>
      <p:sp>
        <p:nvSpPr>
          <p:cNvPr id="16" name="object 3">
            <a:extLst>
              <a:ext uri="{FF2B5EF4-FFF2-40B4-BE49-F238E27FC236}">
                <a16:creationId xmlns:a16="http://schemas.microsoft.com/office/drawing/2014/main" id="{169DAD10-2AB6-4AB3-B099-7657D1F574D2}"/>
              </a:ext>
            </a:extLst>
          </p:cNvPr>
          <p:cNvSpPr/>
          <p:nvPr/>
        </p:nvSpPr>
        <p:spPr>
          <a:xfrm>
            <a:off x="615681" y="6510630"/>
            <a:ext cx="7542202" cy="48868"/>
          </a:xfrm>
          <a:custGeom>
            <a:avLst/>
            <a:gdLst/>
            <a:ahLst/>
            <a:cxnLst/>
            <a:rect l="l" t="t" r="r" b="b"/>
            <a:pathLst>
              <a:path w="6832600">
                <a:moveTo>
                  <a:pt x="0" y="0"/>
                </a:moveTo>
                <a:lnTo>
                  <a:pt x="6832600" y="0"/>
                </a:lnTo>
              </a:path>
            </a:pathLst>
          </a:custGeom>
          <a:ln w="38100">
            <a:solidFill>
              <a:srgbClr val="00507C"/>
            </a:solidFill>
          </a:ln>
        </p:spPr>
        <p:txBody>
          <a:bodyPr wrap="square" lIns="0" tIns="0" rIns="0" bIns="0" rtlCol="0"/>
          <a:lstStyle/>
          <a:p>
            <a:endParaRPr/>
          </a:p>
        </p:txBody>
      </p:sp>
      <p:sp>
        <p:nvSpPr>
          <p:cNvPr id="17" name="object 4">
            <a:extLst>
              <a:ext uri="{FF2B5EF4-FFF2-40B4-BE49-F238E27FC236}">
                <a16:creationId xmlns:a16="http://schemas.microsoft.com/office/drawing/2014/main" id="{678C0258-5798-4240-944E-BD8F69C4BD54}"/>
              </a:ext>
            </a:extLst>
          </p:cNvPr>
          <p:cNvSpPr/>
          <p:nvPr/>
        </p:nvSpPr>
        <p:spPr>
          <a:xfrm flipV="1">
            <a:off x="8154148" y="6455946"/>
            <a:ext cx="1830146" cy="48868"/>
          </a:xfrm>
          <a:custGeom>
            <a:avLst/>
            <a:gdLst/>
            <a:ahLst/>
            <a:cxnLst/>
            <a:rect l="l" t="t" r="r" b="b"/>
            <a:pathLst>
              <a:path w="2199640">
                <a:moveTo>
                  <a:pt x="0" y="0"/>
                </a:moveTo>
                <a:lnTo>
                  <a:pt x="2199030" y="0"/>
                </a:lnTo>
              </a:path>
            </a:pathLst>
          </a:custGeom>
          <a:ln w="38100">
            <a:solidFill>
              <a:srgbClr val="98D5C9"/>
            </a:solidFill>
          </a:ln>
        </p:spPr>
        <p:txBody>
          <a:bodyPr wrap="square" lIns="0" tIns="0" rIns="0" bIns="0" rtlCol="0"/>
          <a:lstStyle/>
          <a:p>
            <a:endParaRPr/>
          </a:p>
        </p:txBody>
      </p:sp>
      <p:sp>
        <p:nvSpPr>
          <p:cNvPr id="18" name="object 5">
            <a:extLst>
              <a:ext uri="{FF2B5EF4-FFF2-40B4-BE49-F238E27FC236}">
                <a16:creationId xmlns:a16="http://schemas.microsoft.com/office/drawing/2014/main" id="{9878BAA4-93DB-4759-B7F4-98F6D201DF92}"/>
              </a:ext>
            </a:extLst>
          </p:cNvPr>
          <p:cNvSpPr txBox="1">
            <a:spLocks/>
          </p:cNvSpPr>
          <p:nvPr/>
        </p:nvSpPr>
        <p:spPr>
          <a:xfrm>
            <a:off x="10032779" y="6313124"/>
            <a:ext cx="1711959" cy="535916"/>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00507C"/>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2195"/>
              </a:lnSpc>
            </a:pPr>
            <a:r>
              <a:rPr lang="en-US" sz="1900" spc="-10">
                <a:latin typeface="Baskerville" charset="0"/>
                <a:cs typeface="Baskerville" charset="0"/>
              </a:rPr>
              <a:t>A</a:t>
            </a:r>
            <a:r>
              <a:rPr lang="en-US" spc="-10">
                <a:latin typeface="Baskerville" charset="0"/>
                <a:cs typeface="Baskerville" charset="0"/>
              </a:rPr>
              <a:t>NKLESARIA</a:t>
            </a:r>
            <a:r>
              <a:rPr lang="en-US" spc="-190">
                <a:latin typeface="Baskerville" charset="0"/>
                <a:cs typeface="Baskerville" charset="0"/>
              </a:rPr>
              <a:t> </a:t>
            </a:r>
            <a:r>
              <a:rPr lang="en-US" sz="1950" spc="-7" baseline="-23504">
                <a:solidFill>
                  <a:srgbClr val="676A6B"/>
                </a:solidFill>
                <a:latin typeface="Baskerville" charset="0"/>
                <a:cs typeface="Baskerville" charset="0"/>
              </a:rPr>
              <a:t>GROUP</a:t>
            </a:r>
            <a:endParaRPr lang="en-US" sz="1950" baseline="-23504" dirty="0">
              <a:latin typeface="Baskerville" charset="0"/>
              <a:cs typeface="Baskerville" charset="0"/>
            </a:endParaRPr>
          </a:p>
        </p:txBody>
      </p:sp>
      <p:sp>
        <p:nvSpPr>
          <p:cNvPr id="19" name="object 4">
            <a:extLst>
              <a:ext uri="{FF2B5EF4-FFF2-40B4-BE49-F238E27FC236}">
                <a16:creationId xmlns:a16="http://schemas.microsoft.com/office/drawing/2014/main" id="{F2DF5438-1CAF-467C-8EC1-E93A655E4A94}"/>
              </a:ext>
            </a:extLst>
          </p:cNvPr>
          <p:cNvSpPr txBox="1"/>
          <p:nvPr/>
        </p:nvSpPr>
        <p:spPr>
          <a:xfrm>
            <a:off x="10159898" y="6572252"/>
            <a:ext cx="965295" cy="138499"/>
          </a:xfrm>
          <a:prstGeom prst="rect">
            <a:avLst/>
          </a:prstGeom>
        </p:spPr>
        <p:txBody>
          <a:bodyPr vert="horz" wrap="square" lIns="0" tIns="15240" rIns="0" bIns="0" rtlCol="0">
            <a:spAutoFit/>
          </a:bodyPr>
          <a:lstStyle/>
          <a:p>
            <a:pPr marL="12700">
              <a:spcBef>
                <a:spcPts val="120"/>
              </a:spcBef>
            </a:pPr>
            <a:r>
              <a:rPr lang="en-US" sz="800" spc="10" dirty="0">
                <a:solidFill>
                  <a:srgbClr val="676A6B"/>
                </a:solidFill>
                <a:latin typeface="Baskerville" charset="0"/>
                <a:cs typeface="Baskerville" charset="0"/>
              </a:rPr>
              <a:t>30</a:t>
            </a:r>
            <a:r>
              <a:rPr sz="800" spc="10" dirty="0">
                <a:solidFill>
                  <a:srgbClr val="676A6B"/>
                </a:solidFill>
                <a:latin typeface="Baskerville" charset="0"/>
                <a:cs typeface="Baskerville" charset="0"/>
              </a:rPr>
              <a:t> </a:t>
            </a:r>
            <a:r>
              <a:rPr sz="800" spc="-45" dirty="0">
                <a:solidFill>
                  <a:srgbClr val="676A6B"/>
                </a:solidFill>
                <a:latin typeface="Baskerville" charset="0"/>
                <a:cs typeface="Baskerville" charset="0"/>
              </a:rPr>
              <a:t>Years </a:t>
            </a:r>
            <a:r>
              <a:rPr sz="800" spc="40" dirty="0">
                <a:solidFill>
                  <a:srgbClr val="676A6B"/>
                </a:solidFill>
                <a:latin typeface="Baskerville" charset="0"/>
                <a:cs typeface="Baskerville" charset="0"/>
              </a:rPr>
              <a:t>Of</a:t>
            </a:r>
            <a:r>
              <a:rPr sz="800" spc="235" dirty="0">
                <a:solidFill>
                  <a:srgbClr val="676A6B"/>
                </a:solidFill>
                <a:latin typeface="Baskerville" charset="0"/>
                <a:cs typeface="Baskerville" charset="0"/>
              </a:rPr>
              <a:t> </a:t>
            </a:r>
            <a:r>
              <a:rPr sz="800" spc="-15" dirty="0">
                <a:solidFill>
                  <a:srgbClr val="676A6B"/>
                </a:solidFill>
                <a:latin typeface="Baskerville" charset="0"/>
                <a:cs typeface="Baskerville" charset="0"/>
              </a:rPr>
              <a:t>Excellence</a:t>
            </a:r>
            <a:endParaRPr sz="800" dirty="0">
              <a:latin typeface="Baskerville" charset="0"/>
              <a:cs typeface="Baskerville" charset="0"/>
            </a:endParaRPr>
          </a:p>
        </p:txBody>
      </p:sp>
      <p:sp>
        <p:nvSpPr>
          <p:cNvPr id="2" name="Rounded Rectangle 4">
            <a:extLst>
              <a:ext uri="{FF2B5EF4-FFF2-40B4-BE49-F238E27FC236}">
                <a16:creationId xmlns:a16="http://schemas.microsoft.com/office/drawing/2014/main" id="{A0388FC1-ED18-462D-B7B5-9A1C880A8E67}"/>
              </a:ext>
            </a:extLst>
          </p:cNvPr>
          <p:cNvSpPr>
            <a:spLocks noChangeAspect="1"/>
          </p:cNvSpPr>
          <p:nvPr/>
        </p:nvSpPr>
        <p:spPr>
          <a:xfrm>
            <a:off x="280987" y="1371600"/>
            <a:ext cx="2776118" cy="4495800"/>
          </a:xfrm>
          <a:prstGeom prst="roundRect">
            <a:avLst/>
          </a:prstGeom>
          <a:gradFill flip="none" rotWithShape="1">
            <a:gsLst>
              <a:gs pos="0">
                <a:srgbClr val="294F6E">
                  <a:shade val="30000"/>
                  <a:satMod val="115000"/>
                </a:srgbClr>
              </a:gs>
              <a:gs pos="50000">
                <a:srgbClr val="294F6E">
                  <a:shade val="67500"/>
                  <a:satMod val="115000"/>
                </a:srgbClr>
              </a:gs>
              <a:gs pos="100000">
                <a:srgbClr val="294F6E">
                  <a:shade val="100000"/>
                  <a:satMod val="115000"/>
                </a:srgbClr>
              </a:gs>
            </a:gsLst>
            <a:lin ang="16200000" scaled="1"/>
            <a:tileRect/>
          </a:gradFill>
          <a:ln cap="rnd">
            <a:beve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t"/>
          <a:lstStyle/>
          <a:p>
            <a:pPr marL="0" lvl="1">
              <a:buClr>
                <a:srgbClr val="94B6D2">
                  <a:lumMod val="50000"/>
                </a:srgbClr>
              </a:buClr>
            </a:pPr>
            <a:r>
              <a:rPr lang="en-IN" sz="2000" dirty="0">
                <a:solidFill>
                  <a:schemeClr val="bg1"/>
                </a:solidFill>
              </a:rPr>
              <a:t>Once downloaded, open the pdf file and go to the ‘Table of Contents’</a:t>
            </a:r>
          </a:p>
          <a:p>
            <a:pPr marL="0" lvl="1">
              <a:buClr>
                <a:srgbClr val="94B6D2">
                  <a:lumMod val="50000"/>
                </a:srgbClr>
              </a:buClr>
            </a:pPr>
            <a:endParaRPr lang="en-IN" sz="2000" dirty="0">
              <a:solidFill>
                <a:schemeClr val="bg1"/>
              </a:solidFill>
            </a:endParaRPr>
          </a:p>
          <a:p>
            <a:pPr marL="0" lvl="1">
              <a:buClr>
                <a:srgbClr val="94B6D2">
                  <a:lumMod val="50000"/>
                </a:srgbClr>
              </a:buClr>
            </a:pPr>
            <a:endParaRPr lang="en-IN" sz="2000" dirty="0">
              <a:solidFill>
                <a:schemeClr val="bg1"/>
              </a:solidFill>
            </a:endParaRPr>
          </a:p>
          <a:p>
            <a:pPr marL="0" lvl="1">
              <a:buClr>
                <a:srgbClr val="94B6D2">
                  <a:lumMod val="50000"/>
                </a:srgbClr>
              </a:buClr>
            </a:pPr>
            <a:r>
              <a:rPr lang="en-IN" sz="2000" dirty="0">
                <a:solidFill>
                  <a:schemeClr val="bg1"/>
                </a:solidFill>
              </a:rPr>
              <a:t>Follow the Table of Contents to find data on selected financial statements</a:t>
            </a:r>
          </a:p>
        </p:txBody>
      </p:sp>
      <p:sp>
        <p:nvSpPr>
          <p:cNvPr id="7" name="Rounded Rectangle 9">
            <a:extLst>
              <a:ext uri="{FF2B5EF4-FFF2-40B4-BE49-F238E27FC236}">
                <a16:creationId xmlns:a16="http://schemas.microsoft.com/office/drawing/2014/main" id="{1E5E12C4-D75F-451D-9FA6-3710CAEFD088}"/>
              </a:ext>
            </a:extLst>
          </p:cNvPr>
          <p:cNvSpPr/>
          <p:nvPr/>
        </p:nvSpPr>
        <p:spPr>
          <a:xfrm>
            <a:off x="7397688" y="5428274"/>
            <a:ext cx="1160386" cy="309090"/>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sp>
        <p:nvSpPr>
          <p:cNvPr id="8" name="Rounded Rectangle 9">
            <a:extLst>
              <a:ext uri="{FF2B5EF4-FFF2-40B4-BE49-F238E27FC236}">
                <a16:creationId xmlns:a16="http://schemas.microsoft.com/office/drawing/2014/main" id="{04570F4A-FB38-43AD-B57A-FA96C54A3B2F}"/>
              </a:ext>
            </a:extLst>
          </p:cNvPr>
          <p:cNvSpPr/>
          <p:nvPr/>
        </p:nvSpPr>
        <p:spPr>
          <a:xfrm>
            <a:off x="7506810" y="3781888"/>
            <a:ext cx="776056" cy="199706"/>
          </a:xfrm>
          <a:prstGeom prst="roundRect">
            <a:avLst/>
          </a:prstGeom>
          <a:noFill/>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19050">
                <a:solidFill>
                  <a:srgbClr val="CD6525"/>
                </a:solidFill>
              </a:ln>
              <a:solidFill>
                <a:srgbClr val="294071"/>
              </a:solidFill>
            </a:endParaRPr>
          </a:p>
        </p:txBody>
      </p:sp>
      <p:cxnSp>
        <p:nvCxnSpPr>
          <p:cNvPr id="21" name="Connector: Elbow 20">
            <a:extLst>
              <a:ext uri="{FF2B5EF4-FFF2-40B4-BE49-F238E27FC236}">
                <a16:creationId xmlns:a16="http://schemas.microsoft.com/office/drawing/2014/main" id="{FFD59F5D-2A95-4178-AF41-2A932898D9D8}"/>
              </a:ext>
            </a:extLst>
          </p:cNvPr>
          <p:cNvCxnSpPr>
            <a:cxnSpLocks/>
          </p:cNvCxnSpPr>
          <p:nvPr/>
        </p:nvCxnSpPr>
        <p:spPr>
          <a:xfrm>
            <a:off x="1669046" y="2665151"/>
            <a:ext cx="5837764" cy="1216590"/>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8AEBB24-2B3A-4908-817C-B7BC39C89B24}"/>
              </a:ext>
            </a:extLst>
          </p:cNvPr>
          <p:cNvCxnSpPr>
            <a:cxnSpLocks/>
          </p:cNvCxnSpPr>
          <p:nvPr/>
        </p:nvCxnSpPr>
        <p:spPr>
          <a:xfrm>
            <a:off x="1799931" y="4482262"/>
            <a:ext cx="5597757" cy="1100557"/>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64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b58ae008-966b-4bff-8a7d-37abbecab9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C5B21A2D92F14F8F210EA09878FEF2" ma:contentTypeVersion="14" ma:contentTypeDescription="Create a new document." ma:contentTypeScope="" ma:versionID="3187aa64b80e5016608c52b5e45d0339">
  <xsd:schema xmlns:xsd="http://www.w3.org/2001/XMLSchema" xmlns:xs="http://www.w3.org/2001/XMLSchema" xmlns:p="http://schemas.microsoft.com/office/2006/metadata/properties" xmlns:ns2="ff8bcfcb-4344-44cf-9f08-daa529b9a53e" xmlns:ns3="b58ae008-966b-4bff-8a7d-37abbecab933" targetNamespace="http://schemas.microsoft.com/office/2006/metadata/properties" ma:root="true" ma:fieldsID="2d222e709ca0c0c71af5a162821e6389" ns2:_="" ns3:_="">
    <xsd:import namespace="ff8bcfcb-4344-44cf-9f08-daa529b9a53e"/>
    <xsd:import namespace="b58ae008-966b-4bff-8a7d-37abbecab9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bcfcb-4344-44cf-9f08-daa529b9a5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8ae008-966b-4bff-8a7d-37abbecab93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_Flow_SignoffStatus" ma:index="18" nillable="true" ma:displayName="Sign-off status" ma:internalName="_x0024_Resources_x003a_core_x002c_Signoff_Status_x003b_">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BA85A9-2491-4D08-BDF1-39A0C0A346AA}">
  <ds:schemaRefs>
    <ds:schemaRef ds:uri="http://schemas.microsoft.com/sharepoint/v3/contenttype/forms"/>
  </ds:schemaRefs>
</ds:datastoreItem>
</file>

<file path=customXml/itemProps2.xml><?xml version="1.0" encoding="utf-8"?>
<ds:datastoreItem xmlns:ds="http://schemas.openxmlformats.org/officeDocument/2006/customXml" ds:itemID="{2E00B0F0-C35B-48C0-8BEF-E0075E104F1D}">
  <ds:schemaRefs>
    <ds:schemaRef ds:uri="http://schemas.microsoft.com/office/2006/documentManagement/types"/>
    <ds:schemaRef ds:uri="b58ae008-966b-4bff-8a7d-37abbecab933"/>
    <ds:schemaRef ds:uri="http://purl.org/dc/terms/"/>
    <ds:schemaRef ds:uri="http://schemas.openxmlformats.org/package/2006/metadata/core-properties"/>
    <ds:schemaRef ds:uri="ff8bcfcb-4344-44cf-9f08-daa529b9a53e"/>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8E8FB76-EAAF-401F-8F69-790FFDEFD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8bcfcb-4344-44cf-9f08-daa529b9a53e"/>
    <ds:schemaRef ds:uri="b58ae008-966b-4bff-8a7d-37abbecab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3572</TotalTime>
  <Words>807</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Baskerville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AIM&amp;DRIVE® Collaborative Value Creation</dc:title>
  <dc:creator>Sheetal Jain</dc:creator>
  <cp:lastModifiedBy>Conroy Fernandes</cp:lastModifiedBy>
  <cp:revision>76</cp:revision>
  <dcterms:created xsi:type="dcterms:W3CDTF">2019-10-22T06:47:42Z</dcterms:created>
  <dcterms:modified xsi:type="dcterms:W3CDTF">2021-03-04T10:26:56Z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0x010100BAC5B21A2D92F14F8F210EA09878FEF2</vt:lpwstr>
  </property>
</Properties>
</file>